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heme/themeOverride2.xml" ContentType="application/vnd.openxmlformats-officedocument.themeOverr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8.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 id="2147483794" r:id="rId6"/>
    <p:sldMasterId id="2147483814" r:id="rId7"/>
  </p:sldMasterIdLst>
  <p:notesMasterIdLst>
    <p:notesMasterId r:id="rId25"/>
  </p:notesMasterIdLst>
  <p:sldIdLst>
    <p:sldId id="2147482834" r:id="rId8"/>
    <p:sldId id="2147482830" r:id="rId9"/>
    <p:sldId id="2147482826" r:id="rId10"/>
    <p:sldId id="4833" r:id="rId11"/>
    <p:sldId id="4816" r:id="rId12"/>
    <p:sldId id="2147482829" r:id="rId13"/>
    <p:sldId id="4794" r:id="rId14"/>
    <p:sldId id="2147482831" r:id="rId15"/>
    <p:sldId id="4783" r:id="rId16"/>
    <p:sldId id="2147482833" r:id="rId17"/>
    <p:sldId id="260" r:id="rId18"/>
    <p:sldId id="2147482824" r:id="rId19"/>
    <p:sldId id="2147482825" r:id="rId20"/>
    <p:sldId id="2147482828" r:id="rId21"/>
    <p:sldId id="2147482832" r:id="rId22"/>
    <p:sldId id="2147482827" r:id="rId23"/>
    <p:sldId id="4784"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7B2C583-17F6-442B-ADE4-0A1813B27D6E}">
          <p14:sldIdLst>
            <p14:sldId id="2147482834"/>
            <p14:sldId id="2147482830"/>
            <p14:sldId id="2147482826"/>
            <p14:sldId id="4833"/>
            <p14:sldId id="4816"/>
            <p14:sldId id="2147482829"/>
            <p14:sldId id="4794"/>
            <p14:sldId id="2147482831"/>
            <p14:sldId id="4783"/>
            <p14:sldId id="2147482833"/>
            <p14:sldId id="260"/>
            <p14:sldId id="2147482824"/>
            <p14:sldId id="2147482825"/>
            <p14:sldId id="2147482828"/>
            <p14:sldId id="2147482832"/>
            <p14:sldId id="2147482827"/>
            <p14:sldId id="4784"/>
          </p14:sldIdLst>
        </p14:section>
        <p14:section name="Photos" id="{56DA0CAE-E5FE-4C59-ABCC-97929E38C53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B4381F-07AE-4ADC-77DE-67A10EE211A7}" name="Geneviève Rainville" initials="GR" userId="S::grainville@lait.qc.ca::a3293f0a-a9fb-4473-af87-66779d2f0c30" providerId="AD"/>
  <p188:author id="{2080AA30-273D-4474-0AC0-3657D0BD8F5D}" name="Jérôme St-Pierre" initials="JS" userId="S::Jstpierre@lait.qc.ca::2e8c1f1f-9849-4694-ba3e-2f5f5869054a" providerId="AD"/>
  <p188:author id="{E17C8836-82BF-81A9-BC96-DF5155349DA3}" name="Florence Bouchard Santerre" initials="FB" userId="S::fbouchardsanterre@lait.qc.ca::a6bba6df-bc5a-4ebd-b17b-978eedeaa8b4" providerId="AD"/>
  <p188:author id="{2E54AE6E-B2E6-5323-357D-99766B0C2C76}" name="Chantal Fleury" initials="C" userId="S::cfleury@lait.qc.ca::981e8735-1a43-431d-ab5b-9d2f4a4350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CB471"/>
    <a:srgbClr val="306E84"/>
    <a:srgbClr val="50A3C4"/>
    <a:srgbClr val="79B8D2"/>
    <a:srgbClr val="FFFFFF"/>
    <a:srgbClr val="000000"/>
    <a:srgbClr val="D32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29" autoAdjust="0"/>
  </p:normalViewPr>
  <p:slideViewPr>
    <p:cSldViewPr snapToGrid="0">
      <p:cViewPr varScale="1">
        <p:scale>
          <a:sx n="80" d="100"/>
          <a:sy n="80" d="100"/>
        </p:scale>
        <p:origin x="1068"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fplq.internal\DFS\Groupe\RechercheEconomique\Michael\Florence\MJ%20Volume%20MG%20Yogourt%20par%20personn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plq.internal\DFS\Global\RECHERCHE%20&#201;CONOMIQUE\PR&#201;SENTATION%20PP\2025\Journ&#233;es%20de%20r&#233;flexion\Production%20et%20march&#233;\Production%20Litre%20Qc-P1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fplq.internal\DFS\Groupe\RechercheEconomique\R&#233;mun&#233;ration%20des%20producteurs\Politique%20de%20paiement%20au%20producteur\Ratio%20de%20march&#233;%202024\comit&#233;%20quota%20202509\Graphique%20impact%20politique%201er%20janvier%2020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Feuil1!$B$20</c:f>
              <c:strCache>
                <c:ptCount val="1"/>
                <c:pt idx="0">
                  <c:v>Litres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Feuil1!$A$21:$A$25</c:f>
              <c:strCache>
                <c:ptCount val="5"/>
                <c:pt idx="0">
                  <c:v>2020-2021</c:v>
                </c:pt>
                <c:pt idx="1">
                  <c:v>2021-2022</c:v>
                </c:pt>
                <c:pt idx="2">
                  <c:v>2022-2023</c:v>
                </c:pt>
                <c:pt idx="3">
                  <c:v>2023-2024</c:v>
                </c:pt>
                <c:pt idx="4">
                  <c:v>2024-2025</c:v>
                </c:pt>
              </c:strCache>
            </c:strRef>
          </c:cat>
          <c:val>
            <c:numRef>
              <c:f>Feuil1!$B$21:$B$25</c:f>
              <c:numCache>
                <c:formatCode>_ * #\ ##0.0_)_ ;_ * \(#\ ##0.0\)_ ;_ * "-"??_)_ ;_ @_ </c:formatCode>
                <c:ptCount val="5"/>
                <c:pt idx="0">
                  <c:v>14.426992977693086</c:v>
                </c:pt>
                <c:pt idx="1">
                  <c:v>14.78792495427064</c:v>
                </c:pt>
                <c:pt idx="2">
                  <c:v>15.346475709640254</c:v>
                </c:pt>
                <c:pt idx="3">
                  <c:v>15.538209307509968</c:v>
                </c:pt>
                <c:pt idx="4">
                  <c:v>16.792375823166061</c:v>
                </c:pt>
              </c:numCache>
            </c:numRef>
          </c:val>
          <c:extLst>
            <c:ext xmlns:c16="http://schemas.microsoft.com/office/drawing/2014/chart" uri="{C3380CC4-5D6E-409C-BE32-E72D297353CC}">
              <c16:uniqueId val="{00000000-B52D-447E-88F5-1A30CB9B1D5C}"/>
            </c:ext>
          </c:extLst>
        </c:ser>
        <c:dLbls>
          <c:showLegendKey val="0"/>
          <c:showVal val="0"/>
          <c:showCatName val="0"/>
          <c:showSerName val="0"/>
          <c:showPercent val="0"/>
          <c:showBubbleSize val="0"/>
        </c:dLbls>
        <c:gapWidth val="150"/>
        <c:axId val="1312971616"/>
        <c:axId val="1312974016"/>
      </c:barChart>
      <c:lineChart>
        <c:grouping val="standard"/>
        <c:varyColors val="0"/>
        <c:ser>
          <c:idx val="1"/>
          <c:order val="1"/>
          <c:tx>
            <c:strRef>
              <c:f>Feuil1!$C$20</c:f>
              <c:strCache>
                <c:ptCount val="1"/>
                <c:pt idx="0">
                  <c:v>kg de matière grasse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400" b="1" i="0" u="none" strike="noStrike" kern="1200" baseline="0">
                    <a:solidFill>
                      <a:schemeClr val="accent2">
                        <a:lumMod val="7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Feuil1!$A$21:$A$25</c:f>
              <c:strCache>
                <c:ptCount val="5"/>
                <c:pt idx="0">
                  <c:v>2020-2021</c:v>
                </c:pt>
                <c:pt idx="1">
                  <c:v>2021-2022</c:v>
                </c:pt>
                <c:pt idx="2">
                  <c:v>2022-2023</c:v>
                </c:pt>
                <c:pt idx="3">
                  <c:v>2023-2024</c:v>
                </c:pt>
                <c:pt idx="4">
                  <c:v>2024-2025</c:v>
                </c:pt>
              </c:strCache>
            </c:strRef>
          </c:cat>
          <c:val>
            <c:numRef>
              <c:f>Feuil1!$C$21:$C$25</c:f>
              <c:numCache>
                <c:formatCode>_(* #,##0.00_);_(* \(#,##0.00\);_(* "-"??_);_(@_)</c:formatCode>
                <c:ptCount val="5"/>
                <c:pt idx="0">
                  <c:v>0.26388552234255608</c:v>
                </c:pt>
                <c:pt idx="1">
                  <c:v>0.29139303208585215</c:v>
                </c:pt>
                <c:pt idx="2">
                  <c:v>0.26924326475930244</c:v>
                </c:pt>
                <c:pt idx="3">
                  <c:v>0.24460499020751977</c:v>
                </c:pt>
                <c:pt idx="4">
                  <c:v>0.26713271406651984</c:v>
                </c:pt>
              </c:numCache>
            </c:numRef>
          </c:val>
          <c:smooth val="0"/>
          <c:extLst>
            <c:ext xmlns:c16="http://schemas.microsoft.com/office/drawing/2014/chart" uri="{C3380CC4-5D6E-409C-BE32-E72D297353CC}">
              <c16:uniqueId val="{00000001-B52D-447E-88F5-1A30CB9B1D5C}"/>
            </c:ext>
          </c:extLst>
        </c:ser>
        <c:dLbls>
          <c:showLegendKey val="0"/>
          <c:showVal val="0"/>
          <c:showCatName val="0"/>
          <c:showSerName val="0"/>
          <c:showPercent val="0"/>
          <c:showBubbleSize val="0"/>
        </c:dLbls>
        <c:marker val="1"/>
        <c:smooth val="0"/>
        <c:axId val="1312974496"/>
        <c:axId val="1312973056"/>
      </c:lineChart>
      <c:catAx>
        <c:axId val="131297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312974016"/>
        <c:crosses val="autoZero"/>
        <c:auto val="1"/>
        <c:lblAlgn val="ctr"/>
        <c:lblOffset val="100"/>
        <c:noMultiLvlLbl val="0"/>
      </c:catAx>
      <c:valAx>
        <c:axId val="1312974016"/>
        <c:scaling>
          <c:orientation val="minMax"/>
        </c:scaling>
        <c:delete val="0"/>
        <c:axPos val="l"/>
        <c:numFmt formatCode="_ * #\ ##0.0_)_ ;_ * \(#\ ##0.0\)_ ;_ * &quot;-&quot;??_)_ ;_ @_ "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306E84"/>
                </a:solidFill>
                <a:latin typeface="+mn-lt"/>
                <a:ea typeface="+mn-ea"/>
                <a:cs typeface="+mn-cs"/>
              </a:defRPr>
            </a:pPr>
            <a:endParaRPr lang="fr-FR"/>
          </a:p>
        </c:txPr>
        <c:crossAx val="1312971616"/>
        <c:crosses val="autoZero"/>
        <c:crossBetween val="between"/>
      </c:valAx>
      <c:valAx>
        <c:axId val="1312973056"/>
        <c:scaling>
          <c:orientation val="minMax"/>
          <c:min val="0.1"/>
        </c:scaling>
        <c:delete val="0"/>
        <c:axPos val="r"/>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accent2">
                    <a:lumMod val="75000"/>
                  </a:schemeClr>
                </a:solidFill>
                <a:latin typeface="+mn-lt"/>
                <a:ea typeface="+mn-ea"/>
                <a:cs typeface="+mn-cs"/>
              </a:defRPr>
            </a:pPr>
            <a:endParaRPr lang="fr-FR"/>
          </a:p>
        </c:txPr>
        <c:crossAx val="1312974496"/>
        <c:crosses val="max"/>
        <c:crossBetween val="between"/>
      </c:valAx>
      <c:catAx>
        <c:axId val="1312974496"/>
        <c:scaling>
          <c:orientation val="minMax"/>
        </c:scaling>
        <c:delete val="1"/>
        <c:axPos val="b"/>
        <c:numFmt formatCode="General" sourceLinked="1"/>
        <c:majorTickMark val="none"/>
        <c:minorTickMark val="none"/>
        <c:tickLblPos val="nextTo"/>
        <c:crossAx val="13129730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CA" sz="1800" b="0" i="0" u="none" strike="noStrike" kern="1200" spc="0" baseline="0" dirty="0">
                <a:solidFill>
                  <a:prstClr val="black">
                    <a:lumMod val="65000"/>
                    <a:lumOff val="35000"/>
                  </a:prstClr>
                </a:solidFill>
              </a:rPr>
              <a:t>Indice 100 = 2020-2021</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'Production Qc litre'!$O$66</c:f>
              <c:strCache>
                <c:ptCount val="1"/>
                <c:pt idx="0">
                  <c:v>Teneur MG</c:v>
                </c:pt>
              </c:strCache>
            </c:strRef>
          </c:tx>
          <c:spPr>
            <a:solidFill>
              <a:schemeClr val="accent1"/>
            </a:solidFill>
            <a:ln>
              <a:noFill/>
            </a:ln>
            <a:effectLst/>
          </c:spPr>
          <c:invertIfNegative val="0"/>
          <c:cat>
            <c:strRef>
              <c:f>'Production Qc litre'!$N$67:$N$71</c:f>
              <c:strCache>
                <c:ptCount val="5"/>
                <c:pt idx="0">
                  <c:v>2020-2021</c:v>
                </c:pt>
                <c:pt idx="1">
                  <c:v>2021-2022</c:v>
                </c:pt>
                <c:pt idx="2">
                  <c:v>2022-2023</c:v>
                </c:pt>
                <c:pt idx="3">
                  <c:v>2023-2024</c:v>
                </c:pt>
                <c:pt idx="4">
                  <c:v>2024-2025</c:v>
                </c:pt>
              </c:strCache>
            </c:strRef>
          </c:cat>
          <c:val>
            <c:numRef>
              <c:f>'Production Qc litre'!$O$67:$O$71</c:f>
              <c:numCache>
                <c:formatCode>_ * #\ ##0_)_ ;_ * \(#\ ##0\)_ ;_ * "-"??_)_ ;_ @_ </c:formatCode>
                <c:ptCount val="5"/>
                <c:pt idx="0">
                  <c:v>100</c:v>
                </c:pt>
                <c:pt idx="1">
                  <c:v>100.79621062016176</c:v>
                </c:pt>
                <c:pt idx="2">
                  <c:v>101.23139978732283</c:v>
                </c:pt>
                <c:pt idx="3">
                  <c:v>102.8431802127904</c:v>
                </c:pt>
                <c:pt idx="4">
                  <c:v>104.6087545452187</c:v>
                </c:pt>
              </c:numCache>
            </c:numRef>
          </c:val>
          <c:extLst>
            <c:ext xmlns:c16="http://schemas.microsoft.com/office/drawing/2014/chart" uri="{C3380CC4-5D6E-409C-BE32-E72D297353CC}">
              <c16:uniqueId val="{00000000-BE0F-44E7-A150-761F4EA0B56B}"/>
            </c:ext>
          </c:extLst>
        </c:ser>
        <c:ser>
          <c:idx val="3"/>
          <c:order val="2"/>
          <c:tx>
            <c:strRef>
              <c:f>'Production Qc litre'!$R$66</c:f>
              <c:strCache>
                <c:ptCount val="1"/>
                <c:pt idx="0">
                  <c:v>Teneur Protéine</c:v>
                </c:pt>
              </c:strCache>
            </c:strRef>
          </c:tx>
          <c:spPr>
            <a:solidFill>
              <a:schemeClr val="accent4"/>
            </a:solidFill>
            <a:ln>
              <a:noFill/>
            </a:ln>
            <a:effectLst/>
          </c:spPr>
          <c:invertIfNegative val="0"/>
          <c:cat>
            <c:strRef>
              <c:f>'Production Qc litre'!$N$67:$N$71</c:f>
              <c:strCache>
                <c:ptCount val="5"/>
                <c:pt idx="0">
                  <c:v>2020-2021</c:v>
                </c:pt>
                <c:pt idx="1">
                  <c:v>2021-2022</c:v>
                </c:pt>
                <c:pt idx="2">
                  <c:v>2022-2023</c:v>
                </c:pt>
                <c:pt idx="3">
                  <c:v>2023-2024</c:v>
                </c:pt>
                <c:pt idx="4">
                  <c:v>2024-2025</c:v>
                </c:pt>
              </c:strCache>
            </c:strRef>
          </c:cat>
          <c:val>
            <c:numRef>
              <c:f>'Production Qc litre'!$R$67:$R$71</c:f>
              <c:numCache>
                <c:formatCode>_ * #\ ##0_)_ ;_ * \(#\ ##0\)_ ;_ * "-"??_)_ ;_ @_ </c:formatCode>
                <c:ptCount val="5"/>
                <c:pt idx="0">
                  <c:v>100</c:v>
                </c:pt>
                <c:pt idx="1">
                  <c:v>99.841472494460589</c:v>
                </c:pt>
                <c:pt idx="2">
                  <c:v>100.3695956414669</c:v>
                </c:pt>
                <c:pt idx="3">
                  <c:v>101.47505960490516</c:v>
                </c:pt>
                <c:pt idx="4">
                  <c:v>102.07903822315501</c:v>
                </c:pt>
              </c:numCache>
            </c:numRef>
          </c:val>
          <c:extLst>
            <c:ext xmlns:c16="http://schemas.microsoft.com/office/drawing/2014/chart" uri="{C3380CC4-5D6E-409C-BE32-E72D297353CC}">
              <c16:uniqueId val="{00000001-BE0F-44E7-A150-761F4EA0B56B}"/>
            </c:ext>
          </c:extLst>
        </c:ser>
        <c:dLbls>
          <c:showLegendKey val="0"/>
          <c:showVal val="0"/>
          <c:showCatName val="0"/>
          <c:showSerName val="0"/>
          <c:showPercent val="0"/>
          <c:showBubbleSize val="0"/>
        </c:dLbls>
        <c:gapWidth val="150"/>
        <c:axId val="1619798527"/>
        <c:axId val="1619788927"/>
        <c:extLst>
          <c:ext xmlns:c15="http://schemas.microsoft.com/office/drawing/2012/chart" uri="{02D57815-91ED-43cb-92C2-25804820EDAC}">
            <c15:filteredBarSeries>
              <c15:ser>
                <c:idx val="1"/>
                <c:order val="1"/>
                <c:tx>
                  <c:strRef>
                    <c:extLst>
                      <c:ext uri="{02D57815-91ED-43cb-92C2-25804820EDAC}">
                        <c15:formulaRef>
                          <c15:sqref>'Production Qc litre'!$P$66</c15:sqref>
                        </c15:formulaRef>
                      </c:ext>
                    </c:extLst>
                    <c:strCache>
                      <c:ptCount val="1"/>
                      <c:pt idx="0">
                        <c:v>Teneur SNG</c:v>
                      </c:pt>
                    </c:strCache>
                  </c:strRef>
                </c:tx>
                <c:spPr>
                  <a:solidFill>
                    <a:schemeClr val="accent2"/>
                  </a:solidFill>
                  <a:ln>
                    <a:noFill/>
                  </a:ln>
                  <a:effectLst/>
                </c:spPr>
                <c:invertIfNegative val="0"/>
                <c:cat>
                  <c:strRef>
                    <c:extLst>
                      <c:ext uri="{02D57815-91ED-43cb-92C2-25804820EDAC}">
                        <c15:formulaRef>
                          <c15:sqref>'Production Qc litre'!$N$67:$N$71</c15:sqref>
                        </c15:formulaRef>
                      </c:ext>
                    </c:extLst>
                    <c:strCache>
                      <c:ptCount val="5"/>
                      <c:pt idx="0">
                        <c:v>2020-2021</c:v>
                      </c:pt>
                      <c:pt idx="1">
                        <c:v>2021-2022</c:v>
                      </c:pt>
                      <c:pt idx="2">
                        <c:v>2022-2023</c:v>
                      </c:pt>
                      <c:pt idx="3">
                        <c:v>2023-2024</c:v>
                      </c:pt>
                      <c:pt idx="4">
                        <c:v>2024-2025</c:v>
                      </c:pt>
                    </c:strCache>
                  </c:strRef>
                </c:cat>
                <c:val>
                  <c:numRef>
                    <c:extLst>
                      <c:ext uri="{02D57815-91ED-43cb-92C2-25804820EDAC}">
                        <c15:formulaRef>
                          <c15:sqref>'Production Qc litre'!$P$67:$P$71</c15:sqref>
                        </c15:formulaRef>
                      </c:ext>
                    </c:extLst>
                    <c:numCache>
                      <c:formatCode>_ * #\ ##0_)_ ;_ * \(#\ ##0\)_ ;_ * "-"??_)_ ;_ @_ </c:formatCode>
                      <c:ptCount val="5"/>
                      <c:pt idx="0">
                        <c:v>100</c:v>
                      </c:pt>
                      <c:pt idx="1">
                        <c:v>99.877220488002763</c:v>
                      </c:pt>
                      <c:pt idx="2">
                        <c:v>100.18022448998489</c:v>
                      </c:pt>
                      <c:pt idx="3">
                        <c:v>100.61646546632808</c:v>
                      </c:pt>
                      <c:pt idx="4">
                        <c:v>100.97681793547714</c:v>
                      </c:pt>
                    </c:numCache>
                  </c:numRef>
                </c:val>
                <c:extLst>
                  <c:ext xmlns:c16="http://schemas.microsoft.com/office/drawing/2014/chart" uri="{C3380CC4-5D6E-409C-BE32-E72D297353CC}">
                    <c16:uniqueId val="{00000002-BE0F-44E7-A150-761F4EA0B56B}"/>
                  </c:ext>
                </c:extLst>
              </c15:ser>
            </c15:filteredBarSeries>
          </c:ext>
        </c:extLst>
      </c:barChart>
      <c:catAx>
        <c:axId val="1619798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1619788927"/>
        <c:crosses val="autoZero"/>
        <c:auto val="1"/>
        <c:lblAlgn val="ctr"/>
        <c:lblOffset val="100"/>
        <c:noMultiLvlLbl val="0"/>
      </c:catAx>
      <c:valAx>
        <c:axId val="1619788927"/>
        <c:scaling>
          <c:orientation val="minMax"/>
        </c:scaling>
        <c:delete val="0"/>
        <c:axPos val="l"/>
        <c:majorGridlines>
          <c:spPr>
            <a:ln w="9525" cap="flat" cmpd="sng" algn="ctr">
              <a:solidFill>
                <a:schemeClr val="tx1">
                  <a:lumMod val="15000"/>
                  <a:lumOff val="85000"/>
                </a:schemeClr>
              </a:solidFill>
              <a:round/>
            </a:ln>
            <a:effectLst/>
          </c:spPr>
        </c:majorGridlines>
        <c:numFmt formatCode="_ * #\ ##0_)_ ;_ * \(#\ ##0\)_ ;_ * &quot;-&quot;??_)_ ;_ @_ "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1619798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1"/>
          <c:tx>
            <c:strRef>
              <c:f>Résumé!$A$4</c:f>
              <c:strCache>
                <c:ptCount val="1"/>
                <c:pt idx="0">
                  <c:v>1er août 2025</c:v>
                </c:pt>
              </c:strCache>
            </c:strRef>
          </c:tx>
          <c:spPr>
            <a:ln w="28575" cap="rnd">
              <a:solidFill>
                <a:schemeClr val="accent2"/>
              </a:solidFill>
              <a:round/>
            </a:ln>
            <a:effectLst/>
          </c:spPr>
          <c:marker>
            <c:symbol val="none"/>
          </c:marker>
          <c:dLbls>
            <c:dLbl>
              <c:idx val="5"/>
              <c:layout>
                <c:manualLayout>
                  <c:x val="-3.0002271123902378E-2"/>
                  <c:y val="3.841428602970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6B-4482-A081-08197D233B73}"/>
                </c:ext>
              </c:extLst>
            </c:dLbl>
            <c:dLbl>
              <c:idx val="6"/>
              <c:layout>
                <c:manualLayout>
                  <c:x val="-3.5413767101428184E-2"/>
                  <c:y val="3.17378833805938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6B-4482-A081-08197D233B73}"/>
                </c:ext>
              </c:extLst>
            </c:dLbl>
            <c:dLbl>
              <c:idx val="7"/>
              <c:layout>
                <c:manualLayout>
                  <c:x val="-3.5413767101428052E-2"/>
                  <c:y val="2.83996820560375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6B-4482-A081-08197D233B7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lumMod val="7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Résumé!$B$2:$I$2</c:f>
              <c:numCache>
                <c:formatCode>0.00</c:formatCode>
                <c:ptCount val="8"/>
                <c:pt idx="0">
                  <c:v>1.8</c:v>
                </c:pt>
                <c:pt idx="1">
                  <c:v>1.9</c:v>
                </c:pt>
                <c:pt idx="2">
                  <c:v>2</c:v>
                </c:pt>
                <c:pt idx="3">
                  <c:v>2.0499999999999998</c:v>
                </c:pt>
                <c:pt idx="4">
                  <c:v>2.1</c:v>
                </c:pt>
                <c:pt idx="5">
                  <c:v>2.15</c:v>
                </c:pt>
                <c:pt idx="6">
                  <c:v>2.2000000000000002</c:v>
                </c:pt>
                <c:pt idx="7">
                  <c:v>2.25</c:v>
                </c:pt>
              </c:numCache>
            </c:numRef>
          </c:cat>
          <c:val>
            <c:numRef>
              <c:f>Résumé!$B$4:$I$4</c:f>
              <c:numCache>
                <c:formatCode>_(* #,##0.00_);_(* \(#,##0.00\);_(* "-"??_);_(@_)</c:formatCode>
                <c:ptCount val="8"/>
                <c:pt idx="0">
                  <c:v>22.221172697026162</c:v>
                </c:pt>
                <c:pt idx="1">
                  <c:v>22.681807009891344</c:v>
                </c:pt>
                <c:pt idx="2">
                  <c:v>23.142441322756525</c:v>
                </c:pt>
                <c:pt idx="3">
                  <c:v>23.225847629022049</c:v>
                </c:pt>
                <c:pt idx="4">
                  <c:v>23.309253935287568</c:v>
                </c:pt>
                <c:pt idx="5">
                  <c:v>23.392660241553088</c:v>
                </c:pt>
                <c:pt idx="6">
                  <c:v>23.476066547818608</c:v>
                </c:pt>
                <c:pt idx="7">
                  <c:v>23.476066547818608</c:v>
                </c:pt>
              </c:numCache>
            </c:numRef>
          </c:val>
          <c:smooth val="0"/>
          <c:extLst>
            <c:ext xmlns:c16="http://schemas.microsoft.com/office/drawing/2014/chart" uri="{C3380CC4-5D6E-409C-BE32-E72D297353CC}">
              <c16:uniqueId val="{00000003-6D6B-4482-A081-08197D233B73}"/>
            </c:ext>
          </c:extLst>
        </c:ser>
        <c:ser>
          <c:idx val="2"/>
          <c:order val="2"/>
          <c:tx>
            <c:strRef>
              <c:f>Résumé!$A$5</c:f>
              <c:strCache>
                <c:ptCount val="1"/>
                <c:pt idx="0">
                  <c:v>Lactose  N2 70%</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Résumé!$B$2:$I$2</c:f>
              <c:numCache>
                <c:formatCode>0.00</c:formatCode>
                <c:ptCount val="8"/>
                <c:pt idx="0">
                  <c:v>1.8</c:v>
                </c:pt>
                <c:pt idx="1">
                  <c:v>1.9</c:v>
                </c:pt>
                <c:pt idx="2">
                  <c:v>2</c:v>
                </c:pt>
                <c:pt idx="3">
                  <c:v>2.0499999999999998</c:v>
                </c:pt>
                <c:pt idx="4">
                  <c:v>2.1</c:v>
                </c:pt>
                <c:pt idx="5">
                  <c:v>2.15</c:v>
                </c:pt>
                <c:pt idx="6">
                  <c:v>2.2000000000000002</c:v>
                </c:pt>
                <c:pt idx="7">
                  <c:v>2.25</c:v>
                </c:pt>
              </c:numCache>
            </c:numRef>
          </c:cat>
          <c:val>
            <c:numRef>
              <c:f>Résumé!$B$5:$I$5</c:f>
            </c:numRef>
          </c:val>
          <c:smooth val="0"/>
          <c:extLst>
            <c:ext xmlns:c16="http://schemas.microsoft.com/office/drawing/2014/chart" uri="{C3380CC4-5D6E-409C-BE32-E72D297353CC}">
              <c16:uniqueId val="{00000004-6D6B-4482-A081-08197D233B73}"/>
            </c:ext>
          </c:extLst>
        </c:ser>
        <c:ser>
          <c:idx val="4"/>
          <c:order val="4"/>
          <c:tx>
            <c:strRef>
              <c:f>Résumé!$A$7</c:f>
              <c:strCache>
                <c:ptCount val="1"/>
                <c:pt idx="0">
                  <c:v>1er janvier 2026</c:v>
                </c:pt>
              </c:strCache>
            </c:strRef>
          </c:tx>
          <c:spPr>
            <a:ln w="28575" cap="rnd">
              <a:solidFill>
                <a:schemeClr val="accent5"/>
              </a:solidFill>
              <a:round/>
            </a:ln>
            <a:effectLst/>
          </c:spPr>
          <c:marker>
            <c:symbol val="none"/>
          </c:marker>
          <c:dLbls>
            <c:dLbl>
              <c:idx val="5"/>
              <c:layout>
                <c:manualLayout>
                  <c:x val="-3.3609935108919492E-2"/>
                  <c:y val="-3.5076084705150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6B-4482-A081-08197D233B73}"/>
                </c:ext>
              </c:extLst>
            </c:dLbl>
            <c:dLbl>
              <c:idx val="6"/>
              <c:layout>
                <c:manualLayout>
                  <c:x val="-3.7217599093936612E-2"/>
                  <c:y val="-3.5076084705150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6B-4482-A081-08197D233B73}"/>
                </c:ext>
              </c:extLst>
            </c:dLbl>
            <c:dLbl>
              <c:idx val="7"/>
              <c:layout>
                <c:manualLayout>
                  <c:x val="-4.0825263078953726E-2"/>
                  <c:y val="-2.8399682056037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6B-4482-A081-08197D233B7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7030A0"/>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Résumé!$B$2:$I$2</c:f>
              <c:numCache>
                <c:formatCode>0.00</c:formatCode>
                <c:ptCount val="8"/>
                <c:pt idx="0">
                  <c:v>1.8</c:v>
                </c:pt>
                <c:pt idx="1">
                  <c:v>1.9</c:v>
                </c:pt>
                <c:pt idx="2">
                  <c:v>2</c:v>
                </c:pt>
                <c:pt idx="3">
                  <c:v>2.0499999999999998</c:v>
                </c:pt>
                <c:pt idx="4">
                  <c:v>2.1</c:v>
                </c:pt>
                <c:pt idx="5">
                  <c:v>2.15</c:v>
                </c:pt>
                <c:pt idx="6">
                  <c:v>2.2000000000000002</c:v>
                </c:pt>
                <c:pt idx="7">
                  <c:v>2.25</c:v>
                </c:pt>
              </c:numCache>
            </c:numRef>
          </c:cat>
          <c:val>
            <c:numRef>
              <c:f>Résumé!$B$7:$I$7</c:f>
              <c:numCache>
                <c:formatCode>_(* #,##0.00_);_(* \(#,##0.00\);_(* "-"??_);_(@_)</c:formatCode>
                <c:ptCount val="8"/>
                <c:pt idx="0">
                  <c:v>22.105094507622773</c:v>
                </c:pt>
                <c:pt idx="1">
                  <c:v>22.559280032187768</c:v>
                </c:pt>
                <c:pt idx="2">
                  <c:v>23.013465556752763</c:v>
                </c:pt>
                <c:pt idx="3">
                  <c:v>23.150621431527966</c:v>
                </c:pt>
                <c:pt idx="4">
                  <c:v>23.287777306303163</c:v>
                </c:pt>
                <c:pt idx="5">
                  <c:v>23.424933181078366</c:v>
                </c:pt>
                <c:pt idx="6">
                  <c:v>23.562089055853566</c:v>
                </c:pt>
                <c:pt idx="7">
                  <c:v>23.562089055853566</c:v>
                </c:pt>
              </c:numCache>
            </c:numRef>
          </c:val>
          <c:smooth val="0"/>
          <c:extLst>
            <c:ext xmlns:c16="http://schemas.microsoft.com/office/drawing/2014/chart" uri="{C3380CC4-5D6E-409C-BE32-E72D297353CC}">
              <c16:uniqueId val="{00000008-6D6B-4482-A081-08197D233B73}"/>
            </c:ext>
          </c:extLst>
        </c:ser>
        <c:dLbls>
          <c:dLblPos val="t"/>
          <c:showLegendKey val="0"/>
          <c:showVal val="1"/>
          <c:showCatName val="0"/>
          <c:showSerName val="0"/>
          <c:showPercent val="0"/>
          <c:showBubbleSize val="0"/>
        </c:dLbls>
        <c:smooth val="0"/>
        <c:axId val="838014847"/>
        <c:axId val="838004767"/>
        <c:extLst>
          <c:ext xmlns:c15="http://schemas.microsoft.com/office/drawing/2012/chart" uri="{02D57815-91ED-43cb-92C2-25804820EDAC}">
            <c15:filteredLineSeries>
              <c15:ser>
                <c:idx val="0"/>
                <c:order val="0"/>
                <c:tx>
                  <c:strRef>
                    <c:extLst>
                      <c:ext uri="{02D57815-91ED-43cb-92C2-25804820EDAC}">
                        <c15:formulaRef>
                          <c15:sqref>Résumé!$A$3</c15:sqref>
                        </c15:formulaRef>
                      </c:ext>
                    </c:extLst>
                    <c:strCache>
                      <c:ptCount val="1"/>
                      <c:pt idx="0">
                        <c:v>Actuellement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c:ext uri="{02D57815-91ED-43cb-92C2-25804820EDAC}">
                        <c15:formulaRef>
                          <c15:sqref>Résumé!$B$3:$I$3</c15:sqref>
                        </c15:formulaRef>
                      </c:ext>
                    </c:extLst>
                    <c:numCache>
                      <c:formatCode>_(* #,##0.00_);_(* \(#,##0.00\);_(* "-"??_);_(@_)</c:formatCode>
                      <c:ptCount val="8"/>
                      <c:pt idx="0">
                        <c:v>22.276934232440972</c:v>
                      </c:pt>
                      <c:pt idx="1">
                        <c:v>22.739794295199577</c:v>
                      </c:pt>
                      <c:pt idx="2">
                        <c:v>23.202654357958181</c:v>
                      </c:pt>
                      <c:pt idx="3">
                        <c:v>23.261038772344044</c:v>
                      </c:pt>
                      <c:pt idx="4">
                        <c:v>23.31942318672991</c:v>
                      </c:pt>
                      <c:pt idx="5">
                        <c:v>23.377807601115776</c:v>
                      </c:pt>
                      <c:pt idx="6">
                        <c:v>23.436192015501639</c:v>
                      </c:pt>
                      <c:pt idx="7">
                        <c:v>23.436192015501639</c:v>
                      </c:pt>
                    </c:numCache>
                  </c:numRef>
                </c:val>
                <c:smooth val="0"/>
                <c:extLst>
                  <c:ext xmlns:c16="http://schemas.microsoft.com/office/drawing/2014/chart" uri="{C3380CC4-5D6E-409C-BE32-E72D297353CC}">
                    <c16:uniqueId val="{00000009-6D6B-4482-A081-08197D233B7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Résumé!$A$6</c15:sqref>
                        </c15:formulaRef>
                      </c:ext>
                    </c:extLst>
                    <c:strCache>
                      <c:ptCount val="1"/>
                      <c:pt idx="0">
                        <c:v>N2 prot 130%</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xmlns:c15="http://schemas.microsoft.com/office/drawing/2012/chart">
                      <c:ext xmlns:c15="http://schemas.microsoft.com/office/drawing/2012/chart" uri="{02D57815-91ED-43cb-92C2-25804820EDAC}">
                        <c15:formulaRef>
                          <c15:sqref>Résumé!$B$6:$I$6</c15:sqref>
                        </c15:formulaRef>
                      </c:ext>
                    </c:extLst>
                    <c:numCache>
                      <c:formatCode>_(* #,##0.00_);_(* \(#,##0.00\);_(* "-"??_);_(@_)</c:formatCode>
                      <c:ptCount val="8"/>
                      <c:pt idx="0">
                        <c:v>22.185842849103871</c:v>
                      </c:pt>
                      <c:pt idx="1">
                        <c:v>22.644514392640037</c:v>
                      </c:pt>
                      <c:pt idx="2">
                        <c:v>23.103185936176203</c:v>
                      </c:pt>
                      <c:pt idx="3">
                        <c:v>23.202951595487253</c:v>
                      </c:pt>
                      <c:pt idx="4">
                        <c:v>23.302717254798299</c:v>
                      </c:pt>
                      <c:pt idx="5">
                        <c:v>23.402482914109349</c:v>
                      </c:pt>
                      <c:pt idx="6">
                        <c:v>23.502248573420395</c:v>
                      </c:pt>
                      <c:pt idx="7">
                        <c:v>23.502248573420395</c:v>
                      </c:pt>
                    </c:numCache>
                  </c:numRef>
                </c:val>
                <c:smooth val="0"/>
                <c:extLst xmlns:c15="http://schemas.microsoft.com/office/drawing/2012/chart">
                  <c:ext xmlns:c16="http://schemas.microsoft.com/office/drawing/2014/chart" uri="{C3380CC4-5D6E-409C-BE32-E72D297353CC}">
                    <c16:uniqueId val="{0000000A-6D6B-4482-A081-08197D233B7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Résumé!$A$8</c15:sqref>
                        </c15:formulaRef>
                      </c:ext>
                    </c:extLst>
                    <c:strCache>
                      <c:ptCount val="1"/>
                      <c:pt idx="0">
                        <c:v>N2 Prot +3$ (résiduel LAS)</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xmlns:c15="http://schemas.microsoft.com/office/drawing/2012/chart">
                      <c:ext xmlns:c15="http://schemas.microsoft.com/office/drawing/2012/chart" uri="{02D57815-91ED-43cb-92C2-25804820EDAC}">
                        <c15:formulaRef>
                          <c15:sqref>Résumé!$B$8:$I$8</c15:sqref>
                        </c15:formulaRef>
                      </c:ext>
                    </c:extLst>
                    <c:numCache>
                      <c:formatCode>_(* #,##0.00_);_(* \(#,##0.00\);_(* "-"??_);_(@_)</c:formatCode>
                      <c:ptCount val="8"/>
                      <c:pt idx="0">
                        <c:v>22.095916646685687</c:v>
                      </c:pt>
                      <c:pt idx="1">
                        <c:v>22.554938762475821</c:v>
                      </c:pt>
                      <c:pt idx="2">
                        <c:v>23.013960878265959</c:v>
                      </c:pt>
                      <c:pt idx="3">
                        <c:v>23.151116753041162</c:v>
                      </c:pt>
                      <c:pt idx="4">
                        <c:v>23.288272627816358</c:v>
                      </c:pt>
                      <c:pt idx="5">
                        <c:v>23.425428502591561</c:v>
                      </c:pt>
                      <c:pt idx="6">
                        <c:v>23.562584377366761</c:v>
                      </c:pt>
                      <c:pt idx="7">
                        <c:v>23.562584377366761</c:v>
                      </c:pt>
                    </c:numCache>
                  </c:numRef>
                </c:val>
                <c:smooth val="0"/>
                <c:extLst xmlns:c15="http://schemas.microsoft.com/office/drawing/2012/chart">
                  <c:ext xmlns:c16="http://schemas.microsoft.com/office/drawing/2014/chart" uri="{C3380CC4-5D6E-409C-BE32-E72D297353CC}">
                    <c16:uniqueId val="{0000000B-6D6B-4482-A081-08197D233B7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Résumé!$A$9</c15:sqref>
                        </c15:formulaRef>
                      </c:ext>
                    </c:extLst>
                    <c:strCache>
                      <c:ptCount val="1"/>
                      <c:pt idx="0">
                        <c:v>N2 prot +1$</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xmlns:c15="http://schemas.microsoft.com/office/drawing/2012/chart">
                      <c:ext xmlns:c15="http://schemas.microsoft.com/office/drawing/2012/chart" uri="{02D57815-91ED-43cb-92C2-25804820EDAC}">
                        <c15:formulaRef>
                          <c15:sqref>Résumé!$B$9:$I$9</c15:sqref>
                        </c15:formulaRef>
                      </c:ext>
                    </c:extLst>
                    <c:numCache>
                      <c:formatCode>_(* #,##0.00_);_(* \(#,##0.00\);_(* "-"??_);_(@_)</c:formatCode>
                      <c:ptCount val="8"/>
                      <c:pt idx="0">
                        <c:v>22.182479967225031</c:v>
                      </c:pt>
                      <c:pt idx="1">
                        <c:v>22.640964683990152</c:v>
                      </c:pt>
                      <c:pt idx="2">
                        <c:v>23.099449400755272</c:v>
                      </c:pt>
                      <c:pt idx="3">
                        <c:v>23.200772229857353</c:v>
                      </c:pt>
                      <c:pt idx="4">
                        <c:v>23.302095058959434</c:v>
                      </c:pt>
                      <c:pt idx="5">
                        <c:v>23.403417888061515</c:v>
                      </c:pt>
                      <c:pt idx="6">
                        <c:v>23.504740717163596</c:v>
                      </c:pt>
                      <c:pt idx="7">
                        <c:v>23.504740717163596</c:v>
                      </c:pt>
                    </c:numCache>
                  </c:numRef>
                </c:val>
                <c:smooth val="0"/>
                <c:extLst xmlns:c15="http://schemas.microsoft.com/office/drawing/2012/chart">
                  <c:ext xmlns:c16="http://schemas.microsoft.com/office/drawing/2014/chart" uri="{C3380CC4-5D6E-409C-BE32-E72D297353CC}">
                    <c16:uniqueId val="{0000000C-6D6B-4482-A081-08197D233B7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Résumé!$A$10</c15:sqref>
                        </c15:formulaRef>
                      </c:ext>
                    </c:extLst>
                    <c:strCache>
                      <c:ptCount val="1"/>
                      <c:pt idx="0">
                        <c:v>N2 prot +1,50$</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xmlns:c15="http://schemas.microsoft.com/office/drawing/2012/chart">
                      <c:ext xmlns:c15="http://schemas.microsoft.com/office/drawing/2012/chart" uri="{02D57815-91ED-43cb-92C2-25804820EDAC}">
                        <c15:formulaRef>
                          <c15:sqref>Résumé!$B$10:$I$10</c15:sqref>
                        </c15:formulaRef>
                      </c:ext>
                    </c:extLst>
                    <c:numCache>
                      <c:formatCode>_(* #,##0.00_);_(* \(#,##0.00\);_(* "-"??_);_(@_)</c:formatCode>
                      <c:ptCount val="8"/>
                      <c:pt idx="0">
                        <c:v>22.163133602324468</c:v>
                      </c:pt>
                      <c:pt idx="1">
                        <c:v>22.620543521039554</c:v>
                      </c:pt>
                      <c:pt idx="2">
                        <c:v>23.077953439754644</c:v>
                      </c:pt>
                      <c:pt idx="3">
                        <c:v>23.188234530275007</c:v>
                      </c:pt>
                      <c:pt idx="4">
                        <c:v>23.298515620795364</c:v>
                      </c:pt>
                      <c:pt idx="5">
                        <c:v>23.408796711315727</c:v>
                      </c:pt>
                      <c:pt idx="6">
                        <c:v>23.519077801836087</c:v>
                      </c:pt>
                      <c:pt idx="7">
                        <c:v>23.519077801836087</c:v>
                      </c:pt>
                    </c:numCache>
                  </c:numRef>
                </c:val>
                <c:smooth val="0"/>
                <c:extLst xmlns:c15="http://schemas.microsoft.com/office/drawing/2012/chart">
                  <c:ext xmlns:c16="http://schemas.microsoft.com/office/drawing/2014/chart" uri="{C3380CC4-5D6E-409C-BE32-E72D297353CC}">
                    <c16:uniqueId val="{0000000D-6D6B-4482-A081-08197D233B7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Résumé!$A$11</c15:sqref>
                        </c15:formulaRef>
                      </c:ext>
                    </c:extLst>
                    <c:strCache>
                      <c:ptCount val="1"/>
                      <c:pt idx="0">
                        <c:v>Bonif 50-50</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xmlns:c15="http://schemas.microsoft.com/office/drawing/2012/chart">
                      <c:ext xmlns:c15="http://schemas.microsoft.com/office/drawing/2012/chart" uri="{02D57815-91ED-43cb-92C2-25804820EDAC}">
                        <c15:formulaRef>
                          <c15:sqref>Résumé!$B$11:$I$11</c15:sqref>
                        </c15:formulaRef>
                      </c:ext>
                    </c:extLst>
                    <c:numCache>
                      <c:formatCode>_(* #,##0.00_);_(* \(#,##0.00\);_(* "-"??_);_(@_)</c:formatCode>
                      <c:ptCount val="8"/>
                      <c:pt idx="0">
                        <c:v>22.125356235827361</c:v>
                      </c:pt>
                      <c:pt idx="1">
                        <c:v>22.636484346608523</c:v>
                      </c:pt>
                      <c:pt idx="2">
                        <c:v>23.147612457389684</c:v>
                      </c:pt>
                      <c:pt idx="3">
                        <c:v>23.231018763655207</c:v>
                      </c:pt>
                      <c:pt idx="4">
                        <c:v>23.314425069920727</c:v>
                      </c:pt>
                      <c:pt idx="5">
                        <c:v>23.397831376186247</c:v>
                      </c:pt>
                      <c:pt idx="6">
                        <c:v>23.481237682451766</c:v>
                      </c:pt>
                      <c:pt idx="7">
                        <c:v>23.481237682451766</c:v>
                      </c:pt>
                    </c:numCache>
                  </c:numRef>
                </c:val>
                <c:smooth val="0"/>
                <c:extLst xmlns:c15="http://schemas.microsoft.com/office/drawing/2012/chart">
                  <c:ext xmlns:c16="http://schemas.microsoft.com/office/drawing/2014/chart" uri="{C3380CC4-5D6E-409C-BE32-E72D297353CC}">
                    <c16:uniqueId val="{0000000E-6D6B-4482-A081-08197D233B73}"/>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Résumé!$A$12</c15:sqref>
                        </c15:formulaRef>
                      </c:ext>
                    </c:extLst>
                    <c:strCache>
                      <c:ptCount val="1"/>
                      <c:pt idx="0">
                        <c:v>Bonif 60-40</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xmlns:c15="http://schemas.microsoft.com/office/drawing/2012/chart">
                      <c:ext xmlns:c15="http://schemas.microsoft.com/office/drawing/2012/chart" uri="{02D57815-91ED-43cb-92C2-25804820EDAC}">
                        <c15:formulaRef>
                          <c15:sqref>Résumé!$B$12:$I$12</c15:sqref>
                        </c15:formulaRef>
                      </c:ext>
                    </c:extLst>
                    <c:numCache>
                      <c:formatCode>_(* #,##0.00_);_(* \(#,##0.00\);_(* "-"??_);_(@_)</c:formatCode>
                      <c:ptCount val="8"/>
                      <c:pt idx="0">
                        <c:v>22.163682820306882</c:v>
                      </c:pt>
                      <c:pt idx="1">
                        <c:v>22.654613411921648</c:v>
                      </c:pt>
                      <c:pt idx="2">
                        <c:v>23.145544003536422</c:v>
                      </c:pt>
                      <c:pt idx="3">
                        <c:v>23.228950309801945</c:v>
                      </c:pt>
                      <c:pt idx="4">
                        <c:v>23.312356616067465</c:v>
                      </c:pt>
                      <c:pt idx="5">
                        <c:v>23.395762922332985</c:v>
                      </c:pt>
                      <c:pt idx="6">
                        <c:v>23.479169228598504</c:v>
                      </c:pt>
                      <c:pt idx="7">
                        <c:v>23.479169228598504</c:v>
                      </c:pt>
                    </c:numCache>
                  </c:numRef>
                </c:val>
                <c:smooth val="0"/>
                <c:extLst xmlns:c15="http://schemas.microsoft.com/office/drawing/2012/chart">
                  <c:ext xmlns:c16="http://schemas.microsoft.com/office/drawing/2014/chart" uri="{C3380CC4-5D6E-409C-BE32-E72D297353CC}">
                    <c16:uniqueId val="{0000000F-6D6B-4482-A081-08197D233B73}"/>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Résumé!$A$13</c15:sqref>
                        </c15:formulaRef>
                      </c:ext>
                    </c:extLst>
                    <c:strCache>
                      <c:ptCount val="1"/>
                      <c:pt idx="0">
                        <c:v>Bonif 50-50 + N2 130%</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xmlns:c15="http://schemas.microsoft.com/office/drawing/2012/chart">
                      <c:ext xmlns:c15="http://schemas.microsoft.com/office/drawing/2012/chart" uri="{02D57815-91ED-43cb-92C2-25804820EDAC}">
                        <c15:formulaRef>
                          <c15:sqref>Résumé!$B$13:$I$13</c15:sqref>
                        </c15:formulaRef>
                      </c:ext>
                    </c:extLst>
                    <c:numCache>
                      <c:formatCode>_(* #,##0.00_);_(* \(#,##0.00\);_(* "-"??_);_(@_)</c:formatCode>
                      <c:ptCount val="8"/>
                      <c:pt idx="0">
                        <c:v>22.09002638790507</c:v>
                      </c:pt>
                      <c:pt idx="1">
                        <c:v>22.599191729357216</c:v>
                      </c:pt>
                      <c:pt idx="2">
                        <c:v>23.108357070809362</c:v>
                      </c:pt>
                      <c:pt idx="3">
                        <c:v>23.208122730120412</c:v>
                      </c:pt>
                      <c:pt idx="4">
                        <c:v>23.307888389431458</c:v>
                      </c:pt>
                      <c:pt idx="5">
                        <c:v>23.407654048742508</c:v>
                      </c:pt>
                      <c:pt idx="6">
                        <c:v>23.507419708053554</c:v>
                      </c:pt>
                      <c:pt idx="7">
                        <c:v>23.507419708053554</c:v>
                      </c:pt>
                    </c:numCache>
                  </c:numRef>
                </c:val>
                <c:smooth val="0"/>
                <c:extLst xmlns:c15="http://schemas.microsoft.com/office/drawing/2012/chart">
                  <c:ext xmlns:c16="http://schemas.microsoft.com/office/drawing/2014/chart" uri="{C3380CC4-5D6E-409C-BE32-E72D297353CC}">
                    <c16:uniqueId val="{00000010-6D6B-4482-A081-08197D233B73}"/>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Résumé!$A$14</c15:sqref>
                        </c15:formulaRef>
                      </c:ext>
                    </c:extLst>
                    <c:strCache>
                      <c:ptCount val="1"/>
                      <c:pt idx="0">
                        <c:v>Sans plafonds SNG</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xmlns:c15="http://schemas.microsoft.com/office/drawing/2012/chart">
                      <c:ext xmlns:c15="http://schemas.microsoft.com/office/drawing/2012/chart" uri="{02D57815-91ED-43cb-92C2-25804820EDAC}">
                        <c15:formulaRef>
                          <c15:sqref>Résumé!$B$14:$I$14</c15:sqref>
                        </c15:formulaRef>
                      </c:ext>
                    </c:extLst>
                    <c:numCache>
                      <c:formatCode>_(* #,##0.00_);_(* \(#,##0.00\);_(* "-"??_);_(@_)</c:formatCode>
                      <c:ptCount val="8"/>
                      <c:pt idx="0">
                        <c:v>22.201554291715031</c:v>
                      </c:pt>
                      <c:pt idx="1">
                        <c:v>22.661409615873175</c:v>
                      </c:pt>
                      <c:pt idx="2">
                        <c:v>23.121264940031324</c:v>
                      </c:pt>
                      <c:pt idx="3">
                        <c:v>23.204671246296847</c:v>
                      </c:pt>
                      <c:pt idx="4">
                        <c:v>23.288077552562367</c:v>
                      </c:pt>
                      <c:pt idx="5">
                        <c:v>23.371483858827887</c:v>
                      </c:pt>
                      <c:pt idx="6">
                        <c:v>23.454890165093406</c:v>
                      </c:pt>
                      <c:pt idx="7">
                        <c:v>23.454890165093406</c:v>
                      </c:pt>
                    </c:numCache>
                  </c:numRef>
                </c:val>
                <c:smooth val="0"/>
                <c:extLst xmlns:c15="http://schemas.microsoft.com/office/drawing/2012/chart">
                  <c:ext xmlns:c16="http://schemas.microsoft.com/office/drawing/2014/chart" uri="{C3380CC4-5D6E-409C-BE32-E72D297353CC}">
                    <c16:uniqueId val="{00000011-6D6B-4482-A081-08197D233B73}"/>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Résumé!$A$15</c15:sqref>
                        </c15:formulaRef>
                      </c:ext>
                    </c:extLst>
                    <c:strCache>
                      <c:ptCount val="1"/>
                      <c:pt idx="0">
                        <c:v>4a N2 </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Résumé!$B$2:$I$2</c15:sqref>
                        </c15:formulaRef>
                      </c:ext>
                    </c:extLst>
                    <c:numCache>
                      <c:formatCode>0.00</c:formatCode>
                      <c:ptCount val="8"/>
                      <c:pt idx="0">
                        <c:v>1.8</c:v>
                      </c:pt>
                      <c:pt idx="1">
                        <c:v>1.9</c:v>
                      </c:pt>
                      <c:pt idx="2">
                        <c:v>2</c:v>
                      </c:pt>
                      <c:pt idx="3">
                        <c:v>2.0499999999999998</c:v>
                      </c:pt>
                      <c:pt idx="4">
                        <c:v>2.1</c:v>
                      </c:pt>
                      <c:pt idx="5">
                        <c:v>2.15</c:v>
                      </c:pt>
                      <c:pt idx="6">
                        <c:v>2.2000000000000002</c:v>
                      </c:pt>
                      <c:pt idx="7">
                        <c:v>2.25</c:v>
                      </c:pt>
                    </c:numCache>
                  </c:numRef>
                </c:cat>
                <c:val>
                  <c:numRef>
                    <c:extLst xmlns:c15="http://schemas.microsoft.com/office/drawing/2012/chart">
                      <c:ext xmlns:c15="http://schemas.microsoft.com/office/drawing/2012/chart" uri="{02D57815-91ED-43cb-92C2-25804820EDAC}">
                        <c15:formulaRef>
                          <c15:sqref>Résumé!$B$15:$I$15</c15:sqref>
                        </c15:formulaRef>
                      </c:ext>
                    </c:extLst>
                    <c:numCache>
                      <c:formatCode>_(* #,##0.00_);_(* \(#,##0.00\);_(* "-"??_);_(@_)</c:formatCode>
                      <c:ptCount val="8"/>
                      <c:pt idx="0">
                        <c:v>22.058958341095945</c:v>
                      </c:pt>
                      <c:pt idx="1">
                        <c:v>22.517504758730116</c:v>
                      </c:pt>
                      <c:pt idx="2">
                        <c:v>22.976051176364287</c:v>
                      </c:pt>
                      <c:pt idx="3">
                        <c:v>23.128232426364288</c:v>
                      </c:pt>
                      <c:pt idx="4">
                        <c:v>23.28041367636429</c:v>
                      </c:pt>
                      <c:pt idx="5">
                        <c:v>23.432594926364285</c:v>
                      </c:pt>
                      <c:pt idx="6">
                        <c:v>23.584776176364286</c:v>
                      </c:pt>
                      <c:pt idx="7">
                        <c:v>23.584776176364286</c:v>
                      </c:pt>
                    </c:numCache>
                  </c:numRef>
                </c:val>
                <c:smooth val="0"/>
                <c:extLst xmlns:c15="http://schemas.microsoft.com/office/drawing/2012/chart">
                  <c:ext xmlns:c16="http://schemas.microsoft.com/office/drawing/2014/chart" uri="{C3380CC4-5D6E-409C-BE32-E72D297353CC}">
                    <c16:uniqueId val="{00000012-6D6B-4482-A081-08197D233B73}"/>
                  </c:ext>
                </c:extLst>
              </c15:ser>
            </c15:filteredLineSeries>
          </c:ext>
        </c:extLst>
      </c:lineChart>
      <c:catAx>
        <c:axId val="838014847"/>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838004767"/>
        <c:crosses val="autoZero"/>
        <c:auto val="1"/>
        <c:lblAlgn val="ctr"/>
        <c:lblOffset val="100"/>
        <c:noMultiLvlLbl val="0"/>
      </c:catAx>
      <c:valAx>
        <c:axId val="838004767"/>
        <c:scaling>
          <c:orientation val="minMax"/>
          <c:min val="21.7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fr-CA" sz="2400" dirty="0"/>
                  <a:t>$/ kg</a:t>
                </a:r>
                <a:r>
                  <a:rPr lang="fr-CA" sz="2400" baseline="0" dirty="0"/>
                  <a:t> </a:t>
                </a:r>
                <a:r>
                  <a:rPr lang="fr-CA" sz="2400" dirty="0"/>
                  <a:t> MG produit</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838014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2C831-B360-439A-941B-4EF9B13519F4}" type="datetimeFigureOut">
              <a:rPr lang="fr-CA" smtClean="0"/>
              <a:t>2026-01-13</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0E42D-F37E-4471-9434-84317185A2F6}" type="slidenum">
              <a:rPr lang="fr-CA" smtClean="0"/>
              <a:t>‹N°›</a:t>
            </a:fld>
            <a:endParaRPr lang="fr-CA"/>
          </a:p>
        </p:txBody>
      </p:sp>
    </p:spTree>
    <p:extLst>
      <p:ext uri="{BB962C8B-B14F-4D97-AF65-F5344CB8AC3E}">
        <p14:creationId xmlns:p14="http://schemas.microsoft.com/office/powerpoint/2010/main" val="2020162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0E42D-F37E-4471-9434-84317185A2F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450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E34AA-0473-9F75-F564-2C421D179E4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D8EBB9B-400A-8016-0A66-88E3366BBAA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1546F3F-B41C-1CFA-D9E3-296C419B8CC7}"/>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06E578F0-A6BD-3531-4635-DFEE512E51BE}"/>
              </a:ext>
            </a:extLst>
          </p:cNvPr>
          <p:cNvSpPr>
            <a:spLocks noGrp="1"/>
          </p:cNvSpPr>
          <p:nvPr>
            <p:ph type="sldNum" sz="quarter" idx="5"/>
          </p:nvPr>
        </p:nvSpPr>
        <p:spPr/>
        <p:txBody>
          <a:bodyPr/>
          <a:lstStyle/>
          <a:p>
            <a:fld id="{5460E42D-F37E-4471-9434-84317185A2F6}" type="slidenum">
              <a:rPr lang="fr-CA" smtClean="0"/>
              <a:t>13</a:t>
            </a:fld>
            <a:endParaRPr lang="fr-CA"/>
          </a:p>
        </p:txBody>
      </p:sp>
    </p:spTree>
    <p:extLst>
      <p:ext uri="{BB962C8B-B14F-4D97-AF65-F5344CB8AC3E}">
        <p14:creationId xmlns:p14="http://schemas.microsoft.com/office/powerpoint/2010/main" val="59779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460E42D-F37E-4471-9434-84317185A2F6}" type="slidenum">
              <a:rPr lang="fr-CA" smtClean="0"/>
              <a:t>3</a:t>
            </a:fld>
            <a:endParaRPr lang="fr-CA"/>
          </a:p>
        </p:txBody>
      </p:sp>
    </p:spTree>
    <p:extLst>
      <p:ext uri="{BB962C8B-B14F-4D97-AF65-F5344CB8AC3E}">
        <p14:creationId xmlns:p14="http://schemas.microsoft.com/office/powerpoint/2010/main" val="227462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402048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E14AD-5E03-C8C7-06EA-7B6B3D7C890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FE06B8E-D030-BF4E-AD64-FE0659193F0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1DAA87A-0B07-6E97-6BA6-AF1B95769251}"/>
              </a:ext>
            </a:extLst>
          </p:cNvPr>
          <p:cNvSpPr>
            <a:spLocks noGrp="1"/>
          </p:cNvSpPr>
          <p:nvPr>
            <p:ph type="body" idx="1"/>
          </p:nvPr>
        </p:nvSpPr>
        <p:spPr/>
        <p:txBody>
          <a:bodyPr/>
          <a:lstStyle/>
          <a:p>
            <a:r>
              <a:rPr lang="fr-CA" dirty="0"/>
              <a:t>Transformation par personne, 2,4 litres de plus depuis 20-21, dont 1,3 litre de lait de plus seulement dans la dernière année,  Avec une population de 41,6 M au Canada, ce sont 54 M litres supplémentaire requis,  soit l’équivalent de 1M par semaine de plus que l’année passée pour approvisionner les usines de yogourt.</a:t>
            </a:r>
          </a:p>
          <a:p>
            <a:endParaRPr lang="fr-CA" dirty="0"/>
          </a:p>
          <a:p>
            <a:endParaRPr lang="fr-CA" dirty="0"/>
          </a:p>
        </p:txBody>
      </p:sp>
    </p:spTree>
    <p:extLst>
      <p:ext uri="{BB962C8B-B14F-4D97-AF65-F5344CB8AC3E}">
        <p14:creationId xmlns:p14="http://schemas.microsoft.com/office/powerpoint/2010/main" val="170187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0" i="0" kern="1200" dirty="0">
                <a:solidFill>
                  <a:schemeClr val="tx1"/>
                </a:solidFill>
                <a:effectLst/>
                <a:latin typeface="+mn-lt"/>
                <a:ea typeface="+mn-ea"/>
                <a:cs typeface="+mn-cs"/>
              </a:rPr>
              <a:t>En résumé, le GLP-1 agit comme un signal de satiété et de régulation du sucre, ce qui aide à manger moins et à mieux contrôler la glycémie, favorisant ainsi la perte de poids et la santé métabolique globale. </a:t>
            </a:r>
          </a:p>
          <a:p>
            <a:endParaRPr lang="fr-CA" dirty="0"/>
          </a:p>
          <a:p>
            <a:r>
              <a:rPr lang="fr-CA" sz="1200" b="1" i="0" kern="1200" dirty="0">
                <a:solidFill>
                  <a:schemeClr val="tx1"/>
                </a:solidFill>
                <a:effectLst/>
                <a:latin typeface="+mn-lt"/>
                <a:ea typeface="+mn-ea"/>
                <a:cs typeface="+mn-cs"/>
              </a:rPr>
              <a:t>Effets principaux sur le métabolisme et l'appétit :</a:t>
            </a:r>
          </a:p>
          <a:p>
            <a:r>
              <a:rPr lang="fr-CA" sz="1200" b="1" i="0" kern="1200" dirty="0">
                <a:solidFill>
                  <a:schemeClr val="tx1"/>
                </a:solidFill>
                <a:effectLst/>
                <a:latin typeface="+mn-lt"/>
                <a:ea typeface="+mn-ea"/>
                <a:cs typeface="+mn-cs"/>
              </a:rPr>
              <a:t>Stimulation de l'insuline :</a:t>
            </a:r>
            <a:r>
              <a:rPr lang="fr-CA" sz="1200" b="0" i="0" kern="1200" dirty="0">
                <a:solidFill>
                  <a:schemeClr val="tx1"/>
                </a:solidFill>
                <a:effectLst/>
                <a:latin typeface="+mn-lt"/>
                <a:ea typeface="+mn-ea"/>
                <a:cs typeface="+mn-cs"/>
              </a:rPr>
              <a:t> Augmente la production d'insuline par le pancréas, seulement lorsque la glycémie est élevée, évitant ainsi les hypoglycémies.</a:t>
            </a:r>
          </a:p>
          <a:p>
            <a:r>
              <a:rPr lang="fr-CA" sz="1200" b="1" i="0" kern="1200" dirty="0">
                <a:solidFill>
                  <a:schemeClr val="tx1"/>
                </a:solidFill>
                <a:effectLst/>
                <a:latin typeface="+mn-lt"/>
                <a:ea typeface="+mn-ea"/>
                <a:cs typeface="+mn-cs"/>
              </a:rPr>
              <a:t>Inhibition du glucagon :</a:t>
            </a:r>
            <a:r>
              <a:rPr lang="fr-CA" sz="1200" b="0" i="0" kern="1200" dirty="0">
                <a:solidFill>
                  <a:schemeClr val="tx1"/>
                </a:solidFill>
                <a:effectLst/>
                <a:latin typeface="+mn-lt"/>
                <a:ea typeface="+mn-ea"/>
                <a:cs typeface="+mn-cs"/>
              </a:rPr>
              <a:t> Réduit la libération de glucagon par le foie, ce qui diminue la production de glucose hépatique.</a:t>
            </a:r>
          </a:p>
          <a:p>
            <a:r>
              <a:rPr lang="fr-CA" sz="1200" b="1" i="0" kern="1200" dirty="0">
                <a:solidFill>
                  <a:schemeClr val="tx1"/>
                </a:solidFill>
                <a:effectLst/>
                <a:latin typeface="+mn-lt"/>
                <a:ea typeface="+mn-ea"/>
                <a:cs typeface="+mn-cs"/>
              </a:rPr>
              <a:t>Ralentissement de la vidange gastrique :</a:t>
            </a:r>
            <a:r>
              <a:rPr lang="fr-CA" sz="1200" b="0" i="0" kern="1200" dirty="0">
                <a:solidFill>
                  <a:schemeClr val="tx1"/>
                </a:solidFill>
                <a:effectLst/>
                <a:latin typeface="+mn-lt"/>
                <a:ea typeface="+mn-ea"/>
                <a:cs typeface="+mn-cs"/>
              </a:rPr>
              <a:t> Fait que le corps se sent rassasié plus longtemps après les repas.</a:t>
            </a:r>
          </a:p>
          <a:p>
            <a:r>
              <a:rPr lang="fr-CA" sz="1200" b="1" i="0" kern="1200" dirty="0">
                <a:solidFill>
                  <a:schemeClr val="tx1"/>
                </a:solidFill>
                <a:effectLst/>
                <a:latin typeface="+mn-lt"/>
                <a:ea typeface="+mn-ea"/>
                <a:cs typeface="+mn-cs"/>
              </a:rPr>
              <a:t>Réduction de l'appétit :</a:t>
            </a:r>
            <a:r>
              <a:rPr lang="fr-CA" sz="1200" b="0" i="0" kern="1200" dirty="0">
                <a:solidFill>
                  <a:schemeClr val="tx1"/>
                </a:solidFill>
                <a:effectLst/>
                <a:latin typeface="+mn-lt"/>
                <a:ea typeface="+mn-ea"/>
                <a:cs typeface="+mn-cs"/>
              </a:rPr>
              <a:t> Agit sur le cerveau pour diminuer l'envie de manger et augmenter la sensation de satiété. </a:t>
            </a:r>
          </a:p>
        </p:txBody>
      </p:sp>
      <p:sp>
        <p:nvSpPr>
          <p:cNvPr id="4" name="Espace réservé du numéro de diapositive 3"/>
          <p:cNvSpPr>
            <a:spLocks noGrp="1"/>
          </p:cNvSpPr>
          <p:nvPr>
            <p:ph type="sldNum" sz="quarter" idx="5"/>
          </p:nvPr>
        </p:nvSpPr>
        <p:spPr/>
        <p:txBody>
          <a:bodyPr/>
          <a:lstStyle/>
          <a:p>
            <a:fld id="{5460E42D-F37E-4471-9434-84317185A2F6}" type="slidenum">
              <a:rPr lang="fr-CA" smtClean="0"/>
              <a:t>6</a:t>
            </a:fld>
            <a:endParaRPr lang="fr-CA"/>
          </a:p>
        </p:txBody>
      </p:sp>
    </p:spTree>
    <p:extLst>
      <p:ext uri="{BB962C8B-B14F-4D97-AF65-F5344CB8AC3E}">
        <p14:creationId xmlns:p14="http://schemas.microsoft.com/office/powerpoint/2010/main" val="2722447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Progression de la teneur MG depuis 5 ans </a:t>
            </a:r>
            <a:br>
              <a:rPr lang="fr-CA" dirty="0"/>
            </a:br>
            <a:br>
              <a:rPr lang="fr-CA" dirty="0"/>
            </a:br>
            <a:r>
              <a:rPr lang="fr-CA" dirty="0"/>
              <a:t>Progression n’est pas la même pour la MG que pour la protéine.</a:t>
            </a:r>
          </a:p>
          <a:p>
            <a:r>
              <a:rPr lang="fr-CA" dirty="0"/>
              <a:t>Dans un contexte ou la protéine est en demande plus forte que par le passé, on garde un œil attentif sur l’effet que pourrait avoir l’écart de croissance entre ces deux composants afin bien répondre au marché.</a:t>
            </a:r>
          </a:p>
        </p:txBody>
      </p:sp>
      <p:sp>
        <p:nvSpPr>
          <p:cNvPr id="4" name="Espace réservé du numéro de diapositive 3"/>
          <p:cNvSpPr>
            <a:spLocks noGrp="1"/>
          </p:cNvSpPr>
          <p:nvPr>
            <p:ph type="sldNum" sz="quarter" idx="5"/>
          </p:nvPr>
        </p:nvSpPr>
        <p:spPr/>
        <p:txBody>
          <a:bodyPr/>
          <a:lstStyle/>
          <a:p>
            <a:fld id="{5460E42D-F37E-4471-9434-84317185A2F6}" type="slidenum">
              <a:rPr lang="fr-CA" smtClean="0"/>
              <a:t>7</a:t>
            </a:fld>
            <a:endParaRPr lang="fr-CA"/>
          </a:p>
        </p:txBody>
      </p:sp>
    </p:spTree>
    <p:extLst>
      <p:ext uri="{BB962C8B-B14F-4D97-AF65-F5344CB8AC3E}">
        <p14:creationId xmlns:p14="http://schemas.microsoft.com/office/powerpoint/2010/main" val="238084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42E0B-2A97-CCD9-2D8C-FCDE7DF835C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92C0FDA-7EA7-E491-77B6-F2EC996FC2A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8A86B33-71B5-0EB4-2638-6F21DB46EF14}"/>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54D24E32-D49B-9354-F69C-9DE2309D2EDB}"/>
              </a:ext>
            </a:extLst>
          </p:cNvPr>
          <p:cNvSpPr>
            <a:spLocks noGrp="1"/>
          </p:cNvSpPr>
          <p:nvPr>
            <p:ph type="sldNum" sz="quarter" idx="5"/>
          </p:nvPr>
        </p:nvSpPr>
        <p:spPr/>
        <p:txBody>
          <a:bodyPr/>
          <a:lstStyle/>
          <a:p>
            <a:fld id="{588AB5DC-3C00-4937-9CE4-4DA4D5B61534}" type="slidenum">
              <a:rPr lang="en-US" smtClean="0"/>
              <a:t>9</a:t>
            </a:fld>
            <a:endParaRPr lang="en-US"/>
          </a:p>
        </p:txBody>
      </p:sp>
    </p:spTree>
    <p:extLst>
      <p:ext uri="{BB962C8B-B14F-4D97-AF65-F5344CB8AC3E}">
        <p14:creationId xmlns:p14="http://schemas.microsoft.com/office/powerpoint/2010/main" val="2125348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Coût de transport additionnel pour une augmentation de ratio SNG de 0,05 : +/- 800$</a:t>
            </a:r>
          </a:p>
          <a:p>
            <a:endParaRPr lang="fr-CA" dirty="0"/>
          </a:p>
        </p:txBody>
      </p:sp>
      <p:sp>
        <p:nvSpPr>
          <p:cNvPr id="4" name="Espace réservé du numéro de diapositive 3"/>
          <p:cNvSpPr>
            <a:spLocks noGrp="1"/>
          </p:cNvSpPr>
          <p:nvPr>
            <p:ph type="sldNum" sz="quarter" idx="5"/>
          </p:nvPr>
        </p:nvSpPr>
        <p:spPr/>
        <p:txBody>
          <a:bodyPr/>
          <a:lstStyle/>
          <a:p>
            <a:fld id="{5460E42D-F37E-4471-9434-84317185A2F6}" type="slidenum">
              <a:rPr lang="fr-CA" smtClean="0"/>
              <a:t>11</a:t>
            </a:fld>
            <a:endParaRPr lang="fr-CA"/>
          </a:p>
        </p:txBody>
      </p:sp>
    </p:spTree>
    <p:extLst>
      <p:ext uri="{BB962C8B-B14F-4D97-AF65-F5344CB8AC3E}">
        <p14:creationId xmlns:p14="http://schemas.microsoft.com/office/powerpoint/2010/main" val="312526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Stocks de beurre : 35 000 en novembre 2025, soit +5 000 tonnes comparativement à 2024 et + 10 000 tonnes comparativement à 2023</a:t>
            </a:r>
          </a:p>
          <a:p>
            <a:endParaRPr lang="fr-CA" dirty="0"/>
          </a:p>
        </p:txBody>
      </p:sp>
      <p:sp>
        <p:nvSpPr>
          <p:cNvPr id="4" name="Espace réservé du numéro de diapositive 3"/>
          <p:cNvSpPr>
            <a:spLocks noGrp="1"/>
          </p:cNvSpPr>
          <p:nvPr>
            <p:ph type="sldNum" sz="quarter" idx="5"/>
          </p:nvPr>
        </p:nvSpPr>
        <p:spPr/>
        <p:txBody>
          <a:bodyPr/>
          <a:lstStyle/>
          <a:p>
            <a:fld id="{5460E42D-F37E-4471-9434-84317185A2F6}" type="slidenum">
              <a:rPr lang="fr-CA" smtClean="0"/>
              <a:t>12</a:t>
            </a:fld>
            <a:endParaRPr lang="fr-CA"/>
          </a:p>
        </p:txBody>
      </p:sp>
    </p:spTree>
    <p:extLst>
      <p:ext uri="{BB962C8B-B14F-4D97-AF65-F5344CB8AC3E}">
        <p14:creationId xmlns:p14="http://schemas.microsoft.com/office/powerpoint/2010/main" val="1150086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Graphique, graphisme, clipart, conception&#10;&#10;Description générée automatiquement">
            <a:extLst>
              <a:ext uri="{FF2B5EF4-FFF2-40B4-BE49-F238E27FC236}">
                <a16:creationId xmlns:a16="http://schemas.microsoft.com/office/drawing/2014/main" id="{2C62E9E6-54AB-4845-BA8E-4FC45B1425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772" y="244490"/>
            <a:ext cx="2166906" cy="1396801"/>
          </a:xfrm>
          <a:prstGeom prst="rect">
            <a:avLst/>
          </a:prstGeom>
        </p:spPr>
      </p:pic>
      <p:pic>
        <p:nvPicPr>
          <p:cNvPr id="4" name="Image 3" descr="Une image contenant herbe, plein air, ciel, bâtiment&#10;&#10;Description générée automatiquement">
            <a:extLst>
              <a:ext uri="{FF2B5EF4-FFF2-40B4-BE49-F238E27FC236}">
                <a16:creationId xmlns:a16="http://schemas.microsoft.com/office/drawing/2014/main" id="{13946086-4D65-42F3-B42F-1846E9526D3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930401"/>
            <a:ext cx="12192000" cy="5080000"/>
          </a:xfrm>
          <a:prstGeom prst="rect">
            <a:avLst/>
          </a:prstGeom>
        </p:spPr>
      </p:pic>
      <p:sp>
        <p:nvSpPr>
          <p:cNvPr id="8" name="Titre 1">
            <a:extLst>
              <a:ext uri="{FF2B5EF4-FFF2-40B4-BE49-F238E27FC236}">
                <a16:creationId xmlns:a16="http://schemas.microsoft.com/office/drawing/2014/main" id="{D11499C1-FD75-44B0-835E-997E39C6408E}"/>
              </a:ext>
            </a:extLst>
          </p:cNvPr>
          <p:cNvSpPr>
            <a:spLocks noGrp="1"/>
          </p:cNvSpPr>
          <p:nvPr>
            <p:ph type="title"/>
          </p:nvPr>
        </p:nvSpPr>
        <p:spPr>
          <a:xfrm>
            <a:off x="2870200" y="1109267"/>
            <a:ext cx="6832600" cy="1642268"/>
          </a:xfrm>
          <a:solidFill>
            <a:srgbClr val="FFFFFF"/>
          </a:solidFill>
          <a:ln w="19050">
            <a:solidFill>
              <a:srgbClr val="C00000"/>
            </a:solidFill>
          </a:ln>
        </p:spPr>
        <p:txBody>
          <a:bodyPr anchor="ctr"/>
          <a:lstStyle>
            <a:lvl1pPr algn="ctr">
              <a:defRPr sz="4800"/>
            </a:lvl1pPr>
          </a:lstStyle>
          <a:p>
            <a:r>
              <a:rPr lang="fr-FR"/>
              <a:t>Modifiez le style du titre</a:t>
            </a:r>
            <a:endParaRPr lang="fr-CA"/>
          </a:p>
        </p:txBody>
      </p:sp>
      <p:pic>
        <p:nvPicPr>
          <p:cNvPr id="7" name="Image 6" descr="Une image contenant texte, Police, Graphique, capture d’écran&#10;&#10;Description générée automatiquement">
            <a:extLst>
              <a:ext uri="{FF2B5EF4-FFF2-40B4-BE49-F238E27FC236}">
                <a16:creationId xmlns:a16="http://schemas.microsoft.com/office/drawing/2014/main" id="{C5C74703-C162-4F8F-840D-7E13D0D6F60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85906" y="305856"/>
            <a:ext cx="1776988" cy="1274067"/>
          </a:xfrm>
          <a:prstGeom prst="rect">
            <a:avLst/>
          </a:prstGeom>
        </p:spPr>
      </p:pic>
      <p:sp>
        <p:nvSpPr>
          <p:cNvPr id="2" name="Titre 1">
            <a:extLst>
              <a:ext uri="{FF2B5EF4-FFF2-40B4-BE49-F238E27FC236}">
                <a16:creationId xmlns:a16="http://schemas.microsoft.com/office/drawing/2014/main" id="{0A0EE114-6F30-DF85-BECC-11C5CD2B53FB}"/>
              </a:ext>
            </a:extLst>
          </p:cNvPr>
          <p:cNvSpPr txBox="1">
            <a:spLocks/>
          </p:cNvSpPr>
          <p:nvPr userDrawn="1"/>
        </p:nvSpPr>
        <p:spPr>
          <a:xfrm>
            <a:off x="1061044" y="2002631"/>
            <a:ext cx="10069911" cy="28527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effectLst/>
                <a:latin typeface="+mn-lt"/>
                <a:ea typeface="+mj-ea"/>
                <a:cs typeface="+mj-cs"/>
              </a:defRPr>
            </a:lvl1pPr>
          </a:lstStyle>
          <a:p>
            <a:r>
              <a:rPr lang="fr-CA"/>
              <a:t>Titre de section</a:t>
            </a:r>
          </a:p>
        </p:txBody>
      </p:sp>
    </p:spTree>
    <p:extLst>
      <p:ext uri="{BB962C8B-B14F-4D97-AF65-F5344CB8AC3E}">
        <p14:creationId xmlns:p14="http://schemas.microsoft.com/office/powerpoint/2010/main" val="130319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80DFA-4368-4769-AC38-2DF5BB73EC67}"/>
              </a:ext>
            </a:extLst>
          </p:cNvPr>
          <p:cNvSpPr>
            <a:spLocks noGrp="1"/>
          </p:cNvSpPr>
          <p:nvPr>
            <p:ph type="title"/>
          </p:nvPr>
        </p:nvSpPr>
        <p:spPr>
          <a:xfrm>
            <a:off x="838199" y="210843"/>
            <a:ext cx="9738816" cy="634115"/>
          </a:xfrm>
        </p:spPr>
        <p:txBody>
          <a:bodyPr/>
          <a:lstStyle>
            <a:lvl1pPr>
              <a:defRPr>
                <a:solidFill>
                  <a:srgbClr val="50A3C4"/>
                </a:solidFill>
              </a:defRPr>
            </a:lvl1pPr>
          </a:lstStyle>
          <a:p>
            <a:r>
              <a:rPr lang="fr-FR"/>
              <a:t>Modifiez le style du titre</a:t>
            </a:r>
            <a:endParaRPr lang="fr-CA"/>
          </a:p>
        </p:txBody>
      </p:sp>
      <p:pic>
        <p:nvPicPr>
          <p:cNvPr id="6" name="Image 5" descr="Une image contenant Graphique, graphisme, clipart, conception&#10;&#10;Description générée automatiquement">
            <a:extLst>
              <a:ext uri="{FF2B5EF4-FFF2-40B4-BE49-F238E27FC236}">
                <a16:creationId xmlns:a16="http://schemas.microsoft.com/office/drawing/2014/main" id="{3F59B462-6E53-4CF7-8EAA-C7588614A9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8055" y="136524"/>
            <a:ext cx="1200733" cy="774000"/>
          </a:xfrm>
          <a:prstGeom prst="rect">
            <a:avLst/>
          </a:prstGeom>
        </p:spPr>
      </p:pic>
      <p:pic>
        <p:nvPicPr>
          <p:cNvPr id="3" name="Image 2" descr="Une image contenant texte, Police, Graphique, graphisme&#10;&#10;Le contenu généré par l’IA peut être incorrect.">
            <a:extLst>
              <a:ext uri="{FF2B5EF4-FFF2-40B4-BE49-F238E27FC236}">
                <a16:creationId xmlns:a16="http://schemas.microsoft.com/office/drawing/2014/main" id="{FEB720F9-5D74-118B-BA19-AECA709AD2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66783" y="6000823"/>
            <a:ext cx="1223576" cy="784285"/>
          </a:xfrm>
          <a:prstGeom prst="rect">
            <a:avLst/>
          </a:prstGeom>
        </p:spPr>
      </p:pic>
      <p:sp>
        <p:nvSpPr>
          <p:cNvPr id="4" name="Espace réservé du texte 4">
            <a:extLst>
              <a:ext uri="{FF2B5EF4-FFF2-40B4-BE49-F238E27FC236}">
                <a16:creationId xmlns:a16="http://schemas.microsoft.com/office/drawing/2014/main" id="{A8CEE99B-2B60-659C-F830-60CF13CFDD0F}"/>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3469688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bg>
      <p:bgPr>
        <a:solidFill>
          <a:schemeClr val="bg1"/>
        </a:solidFill>
        <a:effectLst/>
      </p:bgPr>
    </p:bg>
    <p:spTree>
      <p:nvGrpSpPr>
        <p:cNvPr id="1" name=""/>
        <p:cNvGrpSpPr/>
        <p:nvPr/>
      </p:nvGrpSpPr>
      <p:grpSpPr>
        <a:xfrm>
          <a:off x="0" y="0"/>
          <a:ext cx="0" cy="0"/>
          <a:chOff x="0" y="0"/>
          <a:chExt cx="0" cy="0"/>
        </a:xfrm>
      </p:grpSpPr>
      <p:sp>
        <p:nvSpPr>
          <p:cNvPr id="2" name="Espace réservé du texte 4">
            <a:extLst>
              <a:ext uri="{FF2B5EF4-FFF2-40B4-BE49-F238E27FC236}">
                <a16:creationId xmlns:a16="http://schemas.microsoft.com/office/drawing/2014/main" id="{942F145F-2FD5-D999-767D-0C0CF10D12E9}"/>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1867302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79B8D2"/>
        </a:solidFill>
        <a:effectLst/>
      </p:bgPr>
    </p:bg>
    <p:spTree>
      <p:nvGrpSpPr>
        <p:cNvPr id="1" name=""/>
        <p:cNvGrpSpPr/>
        <p:nvPr/>
      </p:nvGrpSpPr>
      <p:grpSpPr>
        <a:xfrm>
          <a:off x="0" y="0"/>
          <a:ext cx="0" cy="0"/>
          <a:chOff x="0" y="0"/>
          <a:chExt cx="0" cy="0"/>
        </a:xfrm>
      </p:grpSpPr>
      <p:pic>
        <p:nvPicPr>
          <p:cNvPr id="16" name="Image 15" descr="Une image contenant texte, Police, Graphique, logo&#10;&#10;Description générée automatiquement">
            <a:extLst>
              <a:ext uri="{FF2B5EF4-FFF2-40B4-BE49-F238E27FC236}">
                <a16:creationId xmlns:a16="http://schemas.microsoft.com/office/drawing/2014/main" id="{C28315FA-4B89-4A65-9947-517AD6EAA0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17" name="Titre 1">
            <a:extLst>
              <a:ext uri="{FF2B5EF4-FFF2-40B4-BE49-F238E27FC236}">
                <a16:creationId xmlns:a16="http://schemas.microsoft.com/office/drawing/2014/main" id="{21EF1FBB-C79A-4FA9-B7BF-D6E5D23126E3}"/>
              </a:ext>
            </a:extLst>
          </p:cNvPr>
          <p:cNvSpPr>
            <a:spLocks noGrp="1"/>
          </p:cNvSpPr>
          <p:nvPr>
            <p:ph type="title"/>
          </p:nvPr>
        </p:nvSpPr>
        <p:spPr>
          <a:xfrm>
            <a:off x="838199" y="210843"/>
            <a:ext cx="9738816" cy="634115"/>
          </a:xfrm>
        </p:spPr>
        <p:txBody>
          <a:bodyPr/>
          <a:lstStyle>
            <a:lvl1pPr>
              <a:defRPr>
                <a:solidFill>
                  <a:schemeClr val="bg1"/>
                </a:solidFill>
              </a:defRPr>
            </a:lvl1pPr>
          </a:lstStyle>
          <a:p>
            <a:r>
              <a:rPr lang="fr-FR"/>
              <a:t>Modifiez le style du titre</a:t>
            </a:r>
            <a:endParaRPr lang="fr-CA"/>
          </a:p>
        </p:txBody>
      </p:sp>
      <p:pic>
        <p:nvPicPr>
          <p:cNvPr id="3" name="Image 2" descr="Une image contenant texte, Police, Graphique, graphisme&#10;&#10;Le contenu généré par l’IA peut être incorrect.">
            <a:extLst>
              <a:ext uri="{FF2B5EF4-FFF2-40B4-BE49-F238E27FC236}">
                <a16:creationId xmlns:a16="http://schemas.microsoft.com/office/drawing/2014/main" id="{B86F42C5-E80D-F3DF-24E9-65A7D0477CD7}"/>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10866783" y="6000823"/>
            <a:ext cx="1223576" cy="784285"/>
          </a:xfrm>
          <a:prstGeom prst="rect">
            <a:avLst/>
          </a:prstGeom>
        </p:spPr>
      </p:pic>
      <p:sp>
        <p:nvSpPr>
          <p:cNvPr id="2" name="Espace réservé du texte 4">
            <a:extLst>
              <a:ext uri="{FF2B5EF4-FFF2-40B4-BE49-F238E27FC236}">
                <a16:creationId xmlns:a16="http://schemas.microsoft.com/office/drawing/2014/main" id="{C87FD61C-640C-8B6D-D621-8FFEE1F3C042}"/>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solidFill>
                  <a:schemeClr val="bg1">
                    <a:lumMod val="95000"/>
                  </a:schemeClr>
                </a:solidFill>
              </a:defRPr>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391112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ide">
    <p:bg>
      <p:bgPr>
        <a:solidFill>
          <a:srgbClr val="79B8D2"/>
        </a:solidFill>
        <a:effectLst/>
      </p:bgPr>
    </p:bg>
    <p:spTree>
      <p:nvGrpSpPr>
        <p:cNvPr id="1" name=""/>
        <p:cNvGrpSpPr/>
        <p:nvPr/>
      </p:nvGrpSpPr>
      <p:grpSpPr>
        <a:xfrm>
          <a:off x="0" y="0"/>
          <a:ext cx="0" cy="0"/>
          <a:chOff x="0" y="0"/>
          <a:chExt cx="0" cy="0"/>
        </a:xfrm>
      </p:grpSpPr>
      <p:sp>
        <p:nvSpPr>
          <p:cNvPr id="2" name="Espace réservé du texte 4">
            <a:extLst>
              <a:ext uri="{FF2B5EF4-FFF2-40B4-BE49-F238E27FC236}">
                <a16:creationId xmlns:a16="http://schemas.microsoft.com/office/drawing/2014/main" id="{9892B3C9-A278-C321-E6B8-125F467D2628}"/>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solidFill>
                  <a:schemeClr val="bg1">
                    <a:lumMod val="95000"/>
                  </a:schemeClr>
                </a:solidFill>
              </a:defRPr>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265458657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3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580F1-F5A1-97FF-1751-F6355EE66D18}"/>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B65D29D2-BD1F-ECF3-8D77-F0EF7C8B6BA9}"/>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2953FC9D-F56F-7B71-36C8-1CC5D0648F5D}"/>
              </a:ext>
            </a:extLst>
          </p:cNvPr>
          <p:cNvSpPr>
            <a:spLocks noGrp="1"/>
          </p:cNvSpPr>
          <p:nvPr>
            <p:ph type="dt" sz="half" idx="10"/>
          </p:nvPr>
        </p:nvSpPr>
        <p:spPr/>
        <p:txBody>
          <a:bodyPr/>
          <a:lstStyle/>
          <a:p>
            <a:fld id="{F334B5E0-CE54-4BA2-8EC1-F966ACD4E89D}" type="datetimeFigureOut">
              <a:rPr lang="fr-CA" smtClean="0"/>
              <a:t>2026-01-13</a:t>
            </a:fld>
            <a:endParaRPr lang="fr-CA"/>
          </a:p>
        </p:txBody>
      </p:sp>
      <p:sp>
        <p:nvSpPr>
          <p:cNvPr id="5" name="Espace réservé du pied de page 4">
            <a:extLst>
              <a:ext uri="{FF2B5EF4-FFF2-40B4-BE49-F238E27FC236}">
                <a16:creationId xmlns:a16="http://schemas.microsoft.com/office/drawing/2014/main" id="{8D5D4F18-0211-3859-AAC0-FDFB84004FE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41DCCED-4B5A-93E4-2DB4-32F250F29D1B}"/>
              </a:ext>
            </a:extLst>
          </p:cNvPr>
          <p:cNvSpPr>
            <a:spLocks noGrp="1"/>
          </p:cNvSpPr>
          <p:nvPr>
            <p:ph type="sldNum" sz="quarter" idx="12"/>
          </p:nvPr>
        </p:nvSpPr>
        <p:spPr/>
        <p:txBody>
          <a:bodyPr/>
          <a:lstStyle/>
          <a:p>
            <a:fld id="{BC4307A6-7297-4EAB-974A-F1D438321170}" type="slidenum">
              <a:rPr lang="fr-CA" smtClean="0"/>
              <a:t>‹N°›</a:t>
            </a:fld>
            <a:endParaRPr lang="fr-CA"/>
          </a:p>
        </p:txBody>
      </p:sp>
    </p:spTree>
    <p:extLst>
      <p:ext uri="{BB962C8B-B14F-4D97-AF65-F5344CB8AC3E}">
        <p14:creationId xmlns:p14="http://schemas.microsoft.com/office/powerpoint/2010/main" val="338028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838200" y="1308670"/>
            <a:ext cx="4408714" cy="1147928"/>
          </a:xfrm>
          <a:prstGeom prst="rect">
            <a:avLst/>
          </a:prstGeom>
        </p:spPr>
        <p:txBody>
          <a:bodyPr vert="horz" lIns="91440" tIns="45720" rIns="91440" bIns="45720" rtlCol="0" anchor="t">
            <a:normAutofit/>
          </a:bodyPr>
          <a:lstStyle>
            <a:lvl1pPr>
              <a:defRPr lang="en-US" sz="4000" b="1" dirty="0">
                <a:latin typeface="Calibri" panose="020F0502020204030204" pitchFamily="34" charset="0"/>
                <a:cs typeface="Calibri" panose="020F0502020204030204" pitchFamily="34" charset="0"/>
              </a:defRPr>
            </a:lvl1pPr>
          </a:lstStyle>
          <a:p>
            <a:pPr lvl="0"/>
            <a:r>
              <a:rPr lang="en-US"/>
              <a:t>Write Project Tittle Here</a:t>
            </a:r>
          </a:p>
        </p:txBody>
      </p:sp>
      <p:sp>
        <p:nvSpPr>
          <p:cNvPr id="8" name="Picture Placeholder 7"/>
          <p:cNvSpPr>
            <a:spLocks noGrp="1"/>
          </p:cNvSpPr>
          <p:nvPr>
            <p:ph type="pic" sz="quarter" idx="10" hasCustomPrompt="1"/>
          </p:nvPr>
        </p:nvSpPr>
        <p:spPr>
          <a:xfrm>
            <a:off x="6096000" y="1308670"/>
            <a:ext cx="5070929" cy="4622800"/>
          </a:xfrm>
          <a:prstGeom prst="rect">
            <a:avLst/>
          </a:prstGeom>
          <a:solidFill>
            <a:schemeClr val="bg1">
              <a:lumMod val="95000"/>
            </a:schemeClr>
          </a:solidFill>
        </p:spPr>
        <p:txBody>
          <a:bodyPr>
            <a:normAutofit/>
          </a:bodyPr>
          <a:lstStyle>
            <a:lvl1pPr marL="0" indent="0">
              <a:buNone/>
              <a:defRPr sz="1500"/>
            </a:lvl1pPr>
          </a:lstStyle>
          <a:p>
            <a:r>
              <a:rPr lang="en-US"/>
              <a:t>Image </a:t>
            </a:r>
          </a:p>
        </p:txBody>
      </p:sp>
      <p:sp>
        <p:nvSpPr>
          <p:cNvPr id="4" name="Espace réservé du contenu 2">
            <a:extLst>
              <a:ext uri="{FF2B5EF4-FFF2-40B4-BE49-F238E27FC236}">
                <a16:creationId xmlns:a16="http://schemas.microsoft.com/office/drawing/2014/main" id="{012B23B0-EA56-4F98-9DAA-0751B68EC63F}"/>
              </a:ext>
            </a:extLst>
          </p:cNvPr>
          <p:cNvSpPr>
            <a:spLocks noGrp="1"/>
          </p:cNvSpPr>
          <p:nvPr>
            <p:ph idx="1"/>
          </p:nvPr>
        </p:nvSpPr>
        <p:spPr>
          <a:xfrm>
            <a:off x="838200" y="2674962"/>
            <a:ext cx="4408714" cy="3256508"/>
          </a:xfrm>
          <a:prstGeom prst="rect">
            <a:avLst/>
          </a:prstGeom>
          <a:solidFill>
            <a:srgbClr val="FFFFFF">
              <a:alpha val="49020"/>
            </a:srgbClr>
          </a:solidFill>
          <a:ln>
            <a:solidFill>
              <a:srgbClr val="D32235">
                <a:alpha val="50196"/>
              </a:srgbClr>
            </a:solidFill>
          </a:ln>
        </p:spPr>
        <p:txBody>
          <a:bodyPr/>
          <a:lstStyle>
            <a:lvl1pPr>
              <a:defRPr lang="fr-FR" dirty="0">
                <a:latin typeface="Calibri" panose="020F0502020204030204" pitchFamily="34" charset="0"/>
                <a:cs typeface="Calibri" panose="020F0502020204030204" pitchFamily="34" charset="0"/>
              </a:defRPr>
            </a:lvl1pPr>
            <a:lvl2pPr>
              <a:defRPr lang="fr-FR" dirty="0">
                <a:latin typeface="Calibri" panose="020F0502020204030204" pitchFamily="34" charset="0"/>
                <a:cs typeface="Calibri" panose="020F0502020204030204" pitchFamily="34" charset="0"/>
              </a:defRPr>
            </a:lvl2pPr>
            <a:lvl3pPr>
              <a:defRPr lang="fr-FR" dirty="0">
                <a:latin typeface="Calibri" panose="020F0502020204030204" pitchFamily="34" charset="0"/>
                <a:cs typeface="Calibri" panose="020F0502020204030204" pitchFamily="34" charset="0"/>
              </a:defRPr>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2" name="Espace réservé du texte 4">
            <a:extLst>
              <a:ext uri="{FF2B5EF4-FFF2-40B4-BE49-F238E27FC236}">
                <a16:creationId xmlns:a16="http://schemas.microsoft.com/office/drawing/2014/main" id="{ACD51F29-8C72-1C90-7F74-56A32361D8AE}"/>
              </a:ext>
            </a:extLst>
          </p:cNvPr>
          <p:cNvSpPr>
            <a:spLocks noGrp="1"/>
          </p:cNvSpPr>
          <p:nvPr>
            <p:ph type="body" sz="quarter" idx="15" hasCustomPrompt="1"/>
          </p:nvPr>
        </p:nvSpPr>
        <p:spPr>
          <a:xfrm>
            <a:off x="5607050" y="6501395"/>
            <a:ext cx="977900" cy="291523"/>
          </a:xfrm>
          <a:prstGeom prst="rect">
            <a:avLst/>
          </a:prstGeo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4284889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7072952" y="1337482"/>
            <a:ext cx="3385456" cy="1023255"/>
          </a:xfrm>
          <a:prstGeom prst="rect">
            <a:avLst/>
          </a:prstGeom>
        </p:spPr>
        <p:txBody>
          <a:bodyPr vert="horz" lIns="91440" tIns="45720" rIns="91440" bIns="45720" rtlCol="0" anchor="t">
            <a:normAutofit/>
          </a:bodyPr>
          <a:lstStyle>
            <a:lvl1pPr>
              <a:defRPr lang="en-US" sz="4000" b="1">
                <a:latin typeface="Calibri" panose="020F0502020204030204" pitchFamily="34" charset="0"/>
                <a:cs typeface="Calibri" panose="020F0502020204030204" pitchFamily="34" charset="0"/>
              </a:defRPr>
            </a:lvl1pPr>
          </a:lstStyle>
          <a:p>
            <a:pPr lvl="0"/>
            <a:r>
              <a:rPr lang="en-US"/>
              <a:t>Write Project Tittle Here</a:t>
            </a:r>
          </a:p>
        </p:txBody>
      </p:sp>
      <p:sp>
        <p:nvSpPr>
          <p:cNvPr id="6" name="Espace réservé du contenu 2">
            <a:extLst>
              <a:ext uri="{FF2B5EF4-FFF2-40B4-BE49-F238E27FC236}">
                <a16:creationId xmlns:a16="http://schemas.microsoft.com/office/drawing/2014/main" id="{6C67B153-DFA8-4908-B230-1EB7379FB72A}"/>
              </a:ext>
            </a:extLst>
          </p:cNvPr>
          <p:cNvSpPr>
            <a:spLocks noGrp="1"/>
          </p:cNvSpPr>
          <p:nvPr>
            <p:ph idx="1"/>
          </p:nvPr>
        </p:nvSpPr>
        <p:spPr>
          <a:xfrm>
            <a:off x="565244" y="1337758"/>
            <a:ext cx="5958386" cy="5240463"/>
          </a:xfrm>
          <a:prstGeom prst="rect">
            <a:avLst/>
          </a:prstGeom>
          <a:solidFill>
            <a:srgbClr val="FFFFFF">
              <a:alpha val="49020"/>
            </a:srgbClr>
          </a:solidFill>
          <a:ln>
            <a:solidFill>
              <a:srgbClr val="D32235">
                <a:alpha val="50196"/>
              </a:srgbClr>
            </a:solidFill>
          </a:ln>
        </p:spPr>
        <p:txBody>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2" name="Espace réservé du texte 4">
            <a:extLst>
              <a:ext uri="{FF2B5EF4-FFF2-40B4-BE49-F238E27FC236}">
                <a16:creationId xmlns:a16="http://schemas.microsoft.com/office/drawing/2014/main" id="{E3BFD914-BDD0-A77B-7C8E-4A50C044883E}"/>
              </a:ext>
            </a:extLst>
          </p:cNvPr>
          <p:cNvSpPr>
            <a:spLocks noGrp="1"/>
          </p:cNvSpPr>
          <p:nvPr>
            <p:ph type="body" sz="quarter" idx="15" hasCustomPrompt="1"/>
          </p:nvPr>
        </p:nvSpPr>
        <p:spPr>
          <a:xfrm>
            <a:off x="5607050" y="6501395"/>
            <a:ext cx="977900" cy="291523"/>
          </a:xfrm>
          <a:prstGeom prst="rect">
            <a:avLst/>
          </a:prstGeo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1178306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7_Custom Layout">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0"/>
          </p:nvPr>
        </p:nvSpPr>
        <p:spPr>
          <a:xfrm>
            <a:off x="0" y="685800"/>
            <a:ext cx="4157979" cy="5486400"/>
          </a:xfrm>
          <a:custGeom>
            <a:avLst/>
            <a:gdLst>
              <a:gd name="connsiteX0" fmla="*/ 1212342 w 3592513"/>
              <a:gd name="connsiteY0" fmla="*/ 0 h 4740275"/>
              <a:gd name="connsiteX1" fmla="*/ 3592513 w 3592513"/>
              <a:gd name="connsiteY1" fmla="*/ 2371442 h 4740275"/>
              <a:gd name="connsiteX2" fmla="*/ 1212342 w 3592513"/>
              <a:gd name="connsiteY2" fmla="*/ 4740275 h 4740275"/>
              <a:gd name="connsiteX3" fmla="*/ 0 w 3592513"/>
              <a:gd name="connsiteY3" fmla="*/ 4411561 h 4740275"/>
              <a:gd name="connsiteX4" fmla="*/ 0 w 3592513"/>
              <a:gd name="connsiteY4" fmla="*/ 328715 h 4740275"/>
              <a:gd name="connsiteX5" fmla="*/ 1212342 w 3592513"/>
              <a:gd name="connsiteY5" fmla="*/ 0 h 474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513" h="4740275">
                <a:moveTo>
                  <a:pt x="1212342" y="0"/>
                </a:moveTo>
                <a:cubicBezTo>
                  <a:pt x="2526804" y="0"/>
                  <a:pt x="3592513" y="1061801"/>
                  <a:pt x="3592513" y="2371442"/>
                </a:cubicBezTo>
                <a:cubicBezTo>
                  <a:pt x="3592513" y="3681083"/>
                  <a:pt x="2526804" y="4740275"/>
                  <a:pt x="1212342" y="4740275"/>
                </a:cubicBezTo>
                <a:cubicBezTo>
                  <a:pt x="769824" y="4740275"/>
                  <a:pt x="356109" y="4620268"/>
                  <a:pt x="0" y="4411561"/>
                </a:cubicBezTo>
                <a:cubicBezTo>
                  <a:pt x="0" y="4411561"/>
                  <a:pt x="0" y="4411561"/>
                  <a:pt x="0" y="328715"/>
                </a:cubicBezTo>
                <a:cubicBezTo>
                  <a:pt x="356109" y="120007"/>
                  <a:pt x="769824" y="0"/>
                  <a:pt x="1212342" y="0"/>
                </a:cubicBezTo>
                <a:close/>
              </a:path>
            </a:pathLst>
          </a:custGeom>
          <a:solidFill>
            <a:schemeClr val="bg1">
              <a:lumMod val="95000"/>
            </a:schemeClr>
          </a:solidFill>
        </p:spPr>
        <p:txBody>
          <a:bodyPr wrap="square" anchor="ctr">
            <a:noAutofit/>
          </a:bodyPr>
          <a:lstStyle>
            <a:lvl1pPr marL="0" indent="0" algn="ctr">
              <a:buNone/>
              <a:defRPr sz="1500"/>
            </a:lvl1pPr>
          </a:lstStyle>
          <a:p>
            <a:endParaRPr lang="en-US"/>
          </a:p>
        </p:txBody>
      </p:sp>
      <p:sp>
        <p:nvSpPr>
          <p:cNvPr id="16" name="Title Placeholder 1"/>
          <p:cNvSpPr>
            <a:spLocks noGrp="1"/>
          </p:cNvSpPr>
          <p:nvPr>
            <p:ph type="title" hasCustomPrompt="1"/>
          </p:nvPr>
        </p:nvSpPr>
        <p:spPr>
          <a:xfrm>
            <a:off x="4880446" y="1149573"/>
            <a:ext cx="3286368" cy="679227"/>
          </a:xfrm>
          <a:prstGeom prst="rect">
            <a:avLst/>
          </a:prstGeom>
        </p:spPr>
        <p:txBody>
          <a:bodyPr vert="horz" lIns="91440" tIns="45720" rIns="91440" bIns="45720" rtlCol="0" anchor="t">
            <a:normAutofit/>
          </a:bodyPr>
          <a:lstStyle>
            <a:lvl1pPr algn="l">
              <a:defRPr sz="4000" b="1">
                <a:solidFill>
                  <a:schemeClr val="tx1"/>
                </a:solidFill>
                <a:latin typeface="Calibri" panose="020F0502020204030204" pitchFamily="34" charset="0"/>
                <a:cs typeface="Calibri" panose="020F0502020204030204" pitchFamily="34" charset="0"/>
              </a:defRPr>
            </a:lvl1pPr>
          </a:lstStyle>
          <a:p>
            <a:r>
              <a:rPr lang="en-US" err="1"/>
              <a:t>Titre</a:t>
            </a:r>
            <a:r>
              <a:rPr lang="en-US"/>
              <a:t> </a:t>
            </a:r>
            <a:r>
              <a:rPr lang="en-US" err="1"/>
              <a:t>ici</a:t>
            </a:r>
            <a:endParaRPr lang="en-US"/>
          </a:p>
        </p:txBody>
      </p:sp>
      <p:sp>
        <p:nvSpPr>
          <p:cNvPr id="4" name="Espace réservé du contenu 2">
            <a:extLst>
              <a:ext uri="{FF2B5EF4-FFF2-40B4-BE49-F238E27FC236}">
                <a16:creationId xmlns:a16="http://schemas.microsoft.com/office/drawing/2014/main" id="{C624C5EA-E0A1-4A18-9B36-A366B94406BF}"/>
              </a:ext>
            </a:extLst>
          </p:cNvPr>
          <p:cNvSpPr>
            <a:spLocks noGrp="1"/>
          </p:cNvSpPr>
          <p:nvPr>
            <p:ph idx="1"/>
          </p:nvPr>
        </p:nvSpPr>
        <p:spPr>
          <a:xfrm>
            <a:off x="4880446" y="1965555"/>
            <a:ext cx="6883924" cy="4206645"/>
          </a:xfrm>
          <a:prstGeom prst="rect">
            <a:avLst/>
          </a:prstGeom>
          <a:solidFill>
            <a:srgbClr val="FFFFFF">
              <a:alpha val="49020"/>
            </a:srgbClr>
          </a:solidFill>
          <a:ln>
            <a:solidFill>
              <a:srgbClr val="D32235">
                <a:alpha val="50196"/>
              </a:srgbClr>
            </a:solidFill>
          </a:ln>
        </p:spPr>
        <p:txBody>
          <a:bodyPr/>
          <a:lstStyle>
            <a:lvl1pPr>
              <a:defRPr lang="fr-FR" dirty="0">
                <a:latin typeface="Calibri" panose="020F0502020204030204" pitchFamily="34" charset="0"/>
                <a:cs typeface="Calibri" panose="020F0502020204030204" pitchFamily="34" charset="0"/>
              </a:defRPr>
            </a:lvl1pPr>
            <a:lvl2pPr>
              <a:defRPr lang="fr-FR" dirty="0">
                <a:latin typeface="Calibri" panose="020F0502020204030204" pitchFamily="34" charset="0"/>
                <a:cs typeface="Calibri" panose="020F0502020204030204" pitchFamily="34" charset="0"/>
              </a:defRPr>
            </a:lvl2pPr>
            <a:lvl3pPr>
              <a:defRPr lang="fr-FR" dirty="0">
                <a:latin typeface="Calibri" panose="020F0502020204030204" pitchFamily="34" charset="0"/>
                <a:cs typeface="Calibri" panose="020F0502020204030204" pitchFamily="34" charset="0"/>
              </a:defRPr>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2" name="Espace réservé du texte 4">
            <a:extLst>
              <a:ext uri="{FF2B5EF4-FFF2-40B4-BE49-F238E27FC236}">
                <a16:creationId xmlns:a16="http://schemas.microsoft.com/office/drawing/2014/main" id="{DD483A80-7D85-B264-52E0-667B317292A7}"/>
              </a:ext>
            </a:extLst>
          </p:cNvPr>
          <p:cNvSpPr>
            <a:spLocks noGrp="1"/>
          </p:cNvSpPr>
          <p:nvPr>
            <p:ph type="body" sz="quarter" idx="15" hasCustomPrompt="1"/>
          </p:nvPr>
        </p:nvSpPr>
        <p:spPr>
          <a:xfrm>
            <a:off x="5607050" y="6501395"/>
            <a:ext cx="977900" cy="291523"/>
          </a:xfrm>
          <a:prstGeom prst="rect">
            <a:avLst/>
          </a:prstGeo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1316632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6" name="Rectangle 5"/>
          <p:cNvSpPr/>
          <p:nvPr userDrawn="1"/>
        </p:nvSpPr>
        <p:spPr>
          <a:xfrm>
            <a:off x="0" y="0"/>
            <a:ext cx="6159500" cy="6858000"/>
          </a:xfrm>
          <a:prstGeom prst="rect">
            <a:avLst/>
          </a:prstGeom>
          <a:solidFill>
            <a:srgbClr val="50A3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l="24015" r="27618" b="6621"/>
          <a:stretch/>
        </p:blipFill>
        <p:spPr>
          <a:xfrm>
            <a:off x="7127309" y="-191022"/>
            <a:ext cx="2793304" cy="6403932"/>
          </a:xfrm>
          <a:prstGeom prst="rect">
            <a:avLst/>
          </a:prstGeom>
        </p:spPr>
      </p:pic>
      <p:sp>
        <p:nvSpPr>
          <p:cNvPr id="5" name="Picture Placeholder 7"/>
          <p:cNvSpPr>
            <a:spLocks noGrp="1"/>
          </p:cNvSpPr>
          <p:nvPr>
            <p:ph type="pic" sz="quarter" idx="22" hasCustomPrompt="1"/>
          </p:nvPr>
        </p:nvSpPr>
        <p:spPr>
          <a:xfrm>
            <a:off x="7366013" y="1251827"/>
            <a:ext cx="2315896" cy="4110355"/>
          </a:xfrm>
          <a:prstGeom prst="rect">
            <a:avLst/>
          </a:prstGeom>
          <a:solidFill>
            <a:schemeClr val="bg1">
              <a:lumMod val="95000"/>
            </a:schemeClr>
          </a:solidFill>
        </p:spPr>
        <p:txBody>
          <a:bodyPr>
            <a:normAutofit/>
          </a:bodyPr>
          <a:lstStyle>
            <a:lvl1pPr marL="0" indent="0">
              <a:buFont typeface="Arial" panose="020B0604020202020204" pitchFamily="34" charset="0"/>
              <a:buNone/>
              <a:defRPr sz="2400">
                <a:latin typeface="Calibri" panose="020F0502020204030204" pitchFamily="34" charset="0"/>
                <a:cs typeface="Calibri" panose="020F0502020204030204" pitchFamily="34" charset="0"/>
              </a:defRPr>
            </a:lvl1pPr>
          </a:lstStyle>
          <a:p>
            <a:r>
              <a:rPr lang="en-US"/>
              <a:t>Image</a:t>
            </a:r>
          </a:p>
        </p:txBody>
      </p:sp>
      <p:sp>
        <p:nvSpPr>
          <p:cNvPr id="7" name="Title Placeholder 1"/>
          <p:cNvSpPr>
            <a:spLocks noGrp="1"/>
          </p:cNvSpPr>
          <p:nvPr>
            <p:ph type="title" hasCustomPrompt="1"/>
          </p:nvPr>
        </p:nvSpPr>
        <p:spPr>
          <a:xfrm>
            <a:off x="354843" y="479848"/>
            <a:ext cx="3681616" cy="771979"/>
          </a:xfrm>
          <a:prstGeom prst="rect">
            <a:avLst/>
          </a:prstGeom>
        </p:spPr>
        <p:txBody>
          <a:bodyPr vert="horz" lIns="91440" tIns="45720" rIns="91440" bIns="45720" rtlCol="0" anchor="t">
            <a:normAutofit/>
          </a:bodyPr>
          <a:lstStyle>
            <a:lvl1pPr>
              <a:defRPr sz="4000" b="1">
                <a:solidFill>
                  <a:schemeClr val="bg1"/>
                </a:solidFill>
                <a:latin typeface="Calibri" panose="020F0502020204030204" pitchFamily="34" charset="0"/>
                <a:cs typeface="Calibri" panose="020F0502020204030204" pitchFamily="34" charset="0"/>
              </a:defRPr>
            </a:lvl1pPr>
          </a:lstStyle>
          <a:p>
            <a:r>
              <a:rPr lang="en-US" err="1"/>
              <a:t>Titre</a:t>
            </a:r>
            <a:r>
              <a:rPr lang="en-US"/>
              <a:t> </a:t>
            </a:r>
            <a:r>
              <a:rPr lang="en-US" err="1"/>
              <a:t>ici</a:t>
            </a:r>
            <a:endParaRPr lang="en-US"/>
          </a:p>
        </p:txBody>
      </p:sp>
      <p:sp>
        <p:nvSpPr>
          <p:cNvPr id="8" name="Espace réservé du contenu 2">
            <a:extLst>
              <a:ext uri="{FF2B5EF4-FFF2-40B4-BE49-F238E27FC236}">
                <a16:creationId xmlns:a16="http://schemas.microsoft.com/office/drawing/2014/main" id="{AE663D70-FB40-4E68-A538-2C04E9EF47ED}"/>
              </a:ext>
            </a:extLst>
          </p:cNvPr>
          <p:cNvSpPr>
            <a:spLocks noGrp="1"/>
          </p:cNvSpPr>
          <p:nvPr>
            <p:ph idx="1"/>
          </p:nvPr>
        </p:nvSpPr>
        <p:spPr>
          <a:xfrm>
            <a:off x="354843" y="1583140"/>
            <a:ext cx="5581933" cy="4995081"/>
          </a:xfrm>
          <a:prstGeom prst="rect">
            <a:avLst/>
          </a:prstGeom>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solidFill>
                  <a:schemeClr val="bg1"/>
                </a:solidFill>
              </a:defRPr>
            </a:lvl1pPr>
            <a:lvl2pPr marL="536575" indent="-273050">
              <a:lnSpc>
                <a:spcPct val="100000"/>
              </a:lnSpc>
              <a:spcBef>
                <a:spcPts val="0"/>
              </a:spcBef>
              <a:spcAft>
                <a:spcPts val="600"/>
              </a:spcAft>
              <a:buClr>
                <a:schemeClr val="bg1"/>
              </a:buClr>
              <a:defRPr>
                <a:solidFill>
                  <a:schemeClr val="bg1"/>
                </a:solidFill>
              </a:defRPr>
            </a:lvl2pPr>
            <a:lvl3pPr marL="811213" indent="-274638">
              <a:lnSpc>
                <a:spcPct val="100000"/>
              </a:lnSpc>
              <a:spcBef>
                <a:spcPts val="0"/>
              </a:spcBef>
              <a:spcAft>
                <a:spcPts val="600"/>
              </a:spcAft>
              <a:buFont typeface="Wingdings" panose="05000000000000000000" pitchFamily="2" charset="2"/>
              <a:buChar char="ü"/>
              <a:defRPr>
                <a:solidFill>
                  <a:schemeClr val="bg1"/>
                </a:solidFill>
              </a:defRPr>
            </a:lvl3pPr>
          </a:lstStyle>
          <a:p>
            <a:pPr lvl="0"/>
            <a:r>
              <a:rPr lang="fr-FR"/>
              <a:t>Cliquez pour modifier les styles du texte du masque</a:t>
            </a:r>
          </a:p>
          <a:p>
            <a:pPr lvl="1"/>
            <a:r>
              <a:rPr lang="fr-FR"/>
              <a:t>Deuxième niveau</a:t>
            </a:r>
          </a:p>
          <a:p>
            <a:pPr lvl="2"/>
            <a:r>
              <a:rPr lang="fr-FR"/>
              <a:t>Troisième niveau</a:t>
            </a:r>
          </a:p>
        </p:txBody>
      </p:sp>
      <p:sp>
        <p:nvSpPr>
          <p:cNvPr id="2" name="Espace réservé du texte 4">
            <a:extLst>
              <a:ext uri="{FF2B5EF4-FFF2-40B4-BE49-F238E27FC236}">
                <a16:creationId xmlns:a16="http://schemas.microsoft.com/office/drawing/2014/main" id="{B52FF2F6-1FB7-CC3C-B041-4BF6AF0E3E5A}"/>
              </a:ext>
            </a:extLst>
          </p:cNvPr>
          <p:cNvSpPr>
            <a:spLocks noGrp="1"/>
          </p:cNvSpPr>
          <p:nvPr>
            <p:ph type="body" sz="quarter" idx="15" hasCustomPrompt="1"/>
          </p:nvPr>
        </p:nvSpPr>
        <p:spPr>
          <a:xfrm>
            <a:off x="5607050" y="6501395"/>
            <a:ext cx="977900" cy="291523"/>
          </a:xfrm>
          <a:prstGeom prst="rect">
            <a:avLst/>
          </a:prstGeo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1457796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1687" y="1244600"/>
            <a:ext cx="5613400" cy="5613400"/>
          </a:xfrm>
          <a:prstGeom prst="rect">
            <a:avLst/>
          </a:prstGeom>
        </p:spPr>
      </p:pic>
      <p:sp>
        <p:nvSpPr>
          <p:cNvPr id="4" name="Picture Placeholder 9"/>
          <p:cNvSpPr>
            <a:spLocks noGrp="1"/>
          </p:cNvSpPr>
          <p:nvPr>
            <p:ph type="pic" sz="quarter" idx="10"/>
          </p:nvPr>
        </p:nvSpPr>
        <p:spPr>
          <a:xfrm>
            <a:off x="5108258" y="2374613"/>
            <a:ext cx="1662545" cy="2516042"/>
          </a:xfrm>
          <a:prstGeom prst="rect">
            <a:avLst/>
          </a:prstGeom>
          <a:solidFill>
            <a:schemeClr val="bg1">
              <a:lumMod val="95000"/>
            </a:schemeClr>
          </a:solidFill>
        </p:spPr>
        <p:txBody>
          <a:bodyPr/>
          <a:lstStyle>
            <a:lvl1pPr marL="0" indent="0">
              <a:buNone/>
              <a:defRPr sz="1500"/>
            </a:lvl1pPr>
          </a:lstStyle>
          <a:p>
            <a:endParaRPr lang="en-US"/>
          </a:p>
        </p:txBody>
      </p:sp>
      <p:sp>
        <p:nvSpPr>
          <p:cNvPr id="6" name="Title Placeholder 1"/>
          <p:cNvSpPr>
            <a:spLocks noGrp="1"/>
          </p:cNvSpPr>
          <p:nvPr>
            <p:ph type="title" hasCustomPrompt="1"/>
          </p:nvPr>
        </p:nvSpPr>
        <p:spPr>
          <a:xfrm>
            <a:off x="842986" y="1446663"/>
            <a:ext cx="3147576" cy="1535703"/>
          </a:xfrm>
          <a:prstGeom prst="rect">
            <a:avLst/>
          </a:prstGeom>
        </p:spPr>
        <p:txBody>
          <a:bodyPr vert="horz" lIns="91440" tIns="45720" rIns="91440" bIns="45720" rtlCol="0" anchor="t">
            <a:normAutofit/>
          </a:bodyPr>
          <a:lstStyle>
            <a:lvl1pPr>
              <a:defRPr lang="en-US" sz="4000" b="1" dirty="0">
                <a:latin typeface="Calibri" panose="020F0502020204030204" pitchFamily="34" charset="0"/>
                <a:cs typeface="Calibri" panose="020F0502020204030204" pitchFamily="34" charset="0"/>
              </a:defRPr>
            </a:lvl1pPr>
          </a:lstStyle>
          <a:p>
            <a:pPr lvl="0"/>
            <a:r>
              <a:rPr lang="en-US" err="1"/>
              <a:t>Titre</a:t>
            </a:r>
            <a:r>
              <a:rPr lang="en-US"/>
              <a:t> </a:t>
            </a:r>
            <a:r>
              <a:rPr lang="en-US" err="1"/>
              <a:t>ici</a:t>
            </a:r>
            <a:endParaRPr lang="en-US"/>
          </a:p>
        </p:txBody>
      </p:sp>
      <p:sp>
        <p:nvSpPr>
          <p:cNvPr id="7" name="Espace réservé du contenu 2">
            <a:extLst>
              <a:ext uri="{FF2B5EF4-FFF2-40B4-BE49-F238E27FC236}">
                <a16:creationId xmlns:a16="http://schemas.microsoft.com/office/drawing/2014/main" id="{EC6AB5B6-B7C5-4456-9AC4-8D430AAD0560}"/>
              </a:ext>
            </a:extLst>
          </p:cNvPr>
          <p:cNvSpPr>
            <a:spLocks noGrp="1"/>
          </p:cNvSpPr>
          <p:nvPr>
            <p:ph idx="1"/>
          </p:nvPr>
        </p:nvSpPr>
        <p:spPr>
          <a:xfrm>
            <a:off x="7471011" y="1446663"/>
            <a:ext cx="4388893" cy="5268036"/>
          </a:xfrm>
          <a:prstGeom prst="rect">
            <a:avLst/>
          </a:prstGeom>
          <a:solidFill>
            <a:srgbClr val="FFFFFF">
              <a:alpha val="49020"/>
            </a:srgbClr>
          </a:solidFill>
          <a:ln>
            <a:solidFill>
              <a:srgbClr val="D32235">
                <a:alpha val="50196"/>
              </a:srgbClr>
            </a:solidFill>
          </a:ln>
        </p:spPr>
        <p:txBody>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2" name="Espace réservé du texte 4">
            <a:extLst>
              <a:ext uri="{FF2B5EF4-FFF2-40B4-BE49-F238E27FC236}">
                <a16:creationId xmlns:a16="http://schemas.microsoft.com/office/drawing/2014/main" id="{2F515D30-0BC2-BD19-BD78-4F424D215D0B}"/>
              </a:ext>
            </a:extLst>
          </p:cNvPr>
          <p:cNvSpPr>
            <a:spLocks noGrp="1"/>
          </p:cNvSpPr>
          <p:nvPr>
            <p:ph type="body" sz="quarter" idx="15" hasCustomPrompt="1"/>
          </p:nvPr>
        </p:nvSpPr>
        <p:spPr>
          <a:xfrm>
            <a:off x="5607050" y="6501395"/>
            <a:ext cx="977900" cy="291523"/>
          </a:xfrm>
          <a:prstGeom prst="rect">
            <a:avLst/>
          </a:prstGeo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367992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39894B-C684-1824-DA5E-EE4BBE5DE41B}"/>
              </a:ext>
            </a:extLst>
          </p:cNvPr>
          <p:cNvSpPr/>
          <p:nvPr userDrawn="1"/>
        </p:nvSpPr>
        <p:spPr>
          <a:xfrm>
            <a:off x="5625546" y="159026"/>
            <a:ext cx="3458817" cy="65399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itre 1">
            <a:extLst>
              <a:ext uri="{FF2B5EF4-FFF2-40B4-BE49-F238E27FC236}">
                <a16:creationId xmlns:a16="http://schemas.microsoft.com/office/drawing/2014/main" id="{06DD2406-C29B-987C-AE8F-7F92ACCECD7B}"/>
              </a:ext>
            </a:extLst>
          </p:cNvPr>
          <p:cNvSpPr>
            <a:spLocks noGrp="1"/>
          </p:cNvSpPr>
          <p:nvPr>
            <p:ph type="title" hasCustomPrompt="1"/>
          </p:nvPr>
        </p:nvSpPr>
        <p:spPr>
          <a:xfrm>
            <a:off x="5751443" y="2607866"/>
            <a:ext cx="6164470" cy="1642268"/>
          </a:xfrm>
          <a:solidFill>
            <a:srgbClr val="FFFFFF"/>
          </a:solidFill>
          <a:ln w="19050">
            <a:noFill/>
          </a:ln>
        </p:spPr>
        <p:txBody>
          <a:bodyPr anchor="ctr"/>
          <a:lstStyle>
            <a:lvl1pPr algn="l">
              <a:defRPr sz="4800"/>
            </a:lvl1pPr>
          </a:lstStyle>
          <a:p>
            <a:r>
              <a:rPr lang="fr-FR"/>
              <a:t>Titre de la présentation</a:t>
            </a:r>
            <a:endParaRPr lang="fr-CA"/>
          </a:p>
        </p:txBody>
      </p:sp>
    </p:spTree>
    <p:extLst>
      <p:ext uri="{BB962C8B-B14F-4D97-AF65-F5344CB8AC3E}">
        <p14:creationId xmlns:p14="http://schemas.microsoft.com/office/powerpoint/2010/main" val="1935028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24349" b="15999"/>
          <a:stretch/>
        </p:blipFill>
        <p:spPr>
          <a:xfrm>
            <a:off x="6237962" y="438096"/>
            <a:ext cx="5954038" cy="5085567"/>
          </a:xfrm>
          <a:prstGeom prst="rect">
            <a:avLst/>
          </a:prstGeom>
          <a:noFill/>
        </p:spPr>
      </p:pic>
      <p:sp>
        <p:nvSpPr>
          <p:cNvPr id="4" name="Picture Placeholder 9"/>
          <p:cNvSpPr>
            <a:spLocks noGrp="1"/>
          </p:cNvSpPr>
          <p:nvPr>
            <p:ph type="pic" sz="quarter" idx="10"/>
          </p:nvPr>
        </p:nvSpPr>
        <p:spPr>
          <a:xfrm>
            <a:off x="7119257" y="1736271"/>
            <a:ext cx="5072743" cy="3385458"/>
          </a:xfrm>
          <a:prstGeom prst="rect">
            <a:avLst/>
          </a:prstGeom>
          <a:solidFill>
            <a:schemeClr val="bg1">
              <a:lumMod val="95000"/>
            </a:schemeClr>
          </a:solidFill>
        </p:spPr>
        <p:txBody>
          <a:bodyPr/>
          <a:lstStyle>
            <a:lvl1pPr marL="0" indent="0">
              <a:buNone/>
              <a:defRPr sz="1500"/>
            </a:lvl1pPr>
          </a:lstStyle>
          <a:p>
            <a:endParaRPr lang="en-US"/>
          </a:p>
        </p:txBody>
      </p:sp>
      <p:sp>
        <p:nvSpPr>
          <p:cNvPr id="5" name="Title Placeholder 1"/>
          <p:cNvSpPr>
            <a:spLocks noGrp="1"/>
          </p:cNvSpPr>
          <p:nvPr>
            <p:ph type="title" hasCustomPrompt="1"/>
          </p:nvPr>
        </p:nvSpPr>
        <p:spPr>
          <a:xfrm>
            <a:off x="565244" y="1401157"/>
            <a:ext cx="5530756" cy="670227"/>
          </a:xfrm>
          <a:prstGeom prst="rect">
            <a:avLst/>
          </a:prstGeom>
        </p:spPr>
        <p:txBody>
          <a:bodyPr vert="horz" lIns="91440" tIns="45720" rIns="91440" bIns="45720" rtlCol="0" anchor="t">
            <a:normAutofit/>
          </a:bodyPr>
          <a:lstStyle>
            <a:lvl1pPr>
              <a:defRPr lang="en-US" sz="4000" b="1">
                <a:latin typeface="Calibri" panose="020F0502020204030204" pitchFamily="34" charset="0"/>
                <a:cs typeface="Calibri" panose="020F0502020204030204" pitchFamily="34" charset="0"/>
              </a:defRPr>
            </a:lvl1pPr>
          </a:lstStyle>
          <a:p>
            <a:pPr lvl="0"/>
            <a:r>
              <a:rPr lang="en-US" err="1"/>
              <a:t>Titre</a:t>
            </a:r>
            <a:r>
              <a:rPr lang="en-US"/>
              <a:t> </a:t>
            </a:r>
            <a:r>
              <a:rPr lang="en-US" err="1"/>
              <a:t>ici</a:t>
            </a:r>
            <a:endParaRPr lang="en-US"/>
          </a:p>
        </p:txBody>
      </p:sp>
      <p:sp>
        <p:nvSpPr>
          <p:cNvPr id="6" name="Espace réservé du contenu 2">
            <a:extLst>
              <a:ext uri="{FF2B5EF4-FFF2-40B4-BE49-F238E27FC236}">
                <a16:creationId xmlns:a16="http://schemas.microsoft.com/office/drawing/2014/main" id="{E9530586-16C2-443B-BFD5-4BC62D4A0E6D}"/>
              </a:ext>
            </a:extLst>
          </p:cNvPr>
          <p:cNvSpPr>
            <a:spLocks noGrp="1"/>
          </p:cNvSpPr>
          <p:nvPr>
            <p:ph idx="1"/>
          </p:nvPr>
        </p:nvSpPr>
        <p:spPr>
          <a:xfrm>
            <a:off x="565244" y="2224585"/>
            <a:ext cx="5530756" cy="4244454"/>
          </a:xfrm>
          <a:prstGeom prst="rect">
            <a:avLst/>
          </a:prstGeom>
          <a:solidFill>
            <a:srgbClr val="FFFFFF">
              <a:alpha val="49020"/>
            </a:srgbClr>
          </a:solidFill>
          <a:ln>
            <a:solidFill>
              <a:srgbClr val="D32235">
                <a:alpha val="50196"/>
              </a:srgbClr>
            </a:solidFill>
          </a:ln>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atin typeface="Calibri" panose="020F0502020204030204" pitchFamily="34" charset="0"/>
                <a:cs typeface="Calibri" panose="020F0502020204030204" pitchFamily="34" charset="0"/>
              </a:defRPr>
            </a:lvl1pPr>
            <a:lvl2pPr marL="536575" indent="-273050">
              <a:lnSpc>
                <a:spcPct val="100000"/>
              </a:lnSpc>
              <a:spcBef>
                <a:spcPts val="0"/>
              </a:spcBef>
              <a:spcAft>
                <a:spcPts val="600"/>
              </a:spcAft>
              <a:buClr>
                <a:srgbClr val="79B8D2"/>
              </a:buClr>
              <a:defRPr>
                <a:latin typeface="Calibri" panose="020F0502020204030204" pitchFamily="34" charset="0"/>
                <a:cs typeface="Calibri" panose="020F0502020204030204" pitchFamily="34" charset="0"/>
              </a:defRPr>
            </a:lvl2pPr>
            <a:lvl3pPr marL="811213" indent="-274638">
              <a:lnSpc>
                <a:spcPct val="100000"/>
              </a:lnSpc>
              <a:spcBef>
                <a:spcPts val="0"/>
              </a:spcBef>
              <a:spcAft>
                <a:spcPts val="600"/>
              </a:spcAft>
              <a:buFont typeface="Wingdings" panose="05000000000000000000" pitchFamily="2" charset="2"/>
              <a:buChar char="ü"/>
              <a:defRPr>
                <a:latin typeface="Calibri" panose="020F0502020204030204" pitchFamily="34" charset="0"/>
                <a:cs typeface="Calibri" panose="020F0502020204030204" pitchFamily="34" charset="0"/>
              </a:defRPr>
            </a:lvl3pPr>
          </a:lstStyle>
          <a:p>
            <a:pPr lvl="0"/>
            <a:r>
              <a:rPr lang="fr-FR"/>
              <a:t>Cliquez pour modifier les styles du texte du masque</a:t>
            </a:r>
          </a:p>
          <a:p>
            <a:pPr lvl="1"/>
            <a:r>
              <a:rPr lang="fr-FR"/>
              <a:t>Deuxième niveau</a:t>
            </a:r>
          </a:p>
          <a:p>
            <a:pPr lvl="2"/>
            <a:r>
              <a:rPr lang="fr-FR"/>
              <a:t>Troisième niveau</a:t>
            </a:r>
          </a:p>
        </p:txBody>
      </p:sp>
      <p:sp>
        <p:nvSpPr>
          <p:cNvPr id="2" name="Espace réservé du texte 4">
            <a:extLst>
              <a:ext uri="{FF2B5EF4-FFF2-40B4-BE49-F238E27FC236}">
                <a16:creationId xmlns:a16="http://schemas.microsoft.com/office/drawing/2014/main" id="{56C1DDF6-31CC-65BA-60AA-D3EDD2FEF0EC}"/>
              </a:ext>
            </a:extLst>
          </p:cNvPr>
          <p:cNvSpPr>
            <a:spLocks noGrp="1"/>
          </p:cNvSpPr>
          <p:nvPr>
            <p:ph type="body" sz="quarter" idx="15" hasCustomPrompt="1"/>
          </p:nvPr>
        </p:nvSpPr>
        <p:spPr>
          <a:xfrm>
            <a:off x="5607050" y="6501395"/>
            <a:ext cx="977900" cy="291523"/>
          </a:xfrm>
          <a:prstGeom prst="rect">
            <a:avLst/>
          </a:prstGeo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3828916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A"/>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207416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281113"/>
          </a:xfrm>
        </p:spPr>
        <p:txBody>
          <a:bodyPr>
            <a:normAutofit/>
          </a:bodyPr>
          <a:lstStyle>
            <a:lvl1pPr>
              <a:defRPr sz="3600"/>
            </a:lvl1pPr>
          </a:lstStyle>
          <a:p>
            <a:r>
              <a:rPr lang="fr-FR" dirty="0"/>
              <a:t>Modifiez le style du titre</a:t>
            </a:r>
            <a:endParaRPr lang="fr-CA" dirty="0"/>
          </a:p>
        </p:txBody>
      </p:sp>
      <p:sp>
        <p:nvSpPr>
          <p:cNvPr id="3" name="Espace réservé du contenu 2"/>
          <p:cNvSpPr>
            <a:spLocks noGrp="1"/>
          </p:cNvSpPr>
          <p:nvPr>
            <p:ph idx="1"/>
          </p:nvPr>
        </p:nvSpPr>
        <p:spPr/>
        <p:txBody>
          <a:bodyPr/>
          <a:lstStyle>
            <a:lvl1pPr>
              <a:buClr>
                <a:srgbClr val="0B9EC1"/>
              </a:buClr>
              <a:defRPr/>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AD9F1D6-4C6B-4417-AA39-6B648057B917}" type="slidenum">
              <a:rPr lang="fr-CA" smtClean="0"/>
              <a:t>‹N°›</a:t>
            </a:fld>
            <a:endParaRPr lang="fr-CA"/>
          </a:p>
        </p:txBody>
      </p:sp>
      <p:cxnSp>
        <p:nvCxnSpPr>
          <p:cNvPr id="13" name="Connecteur droit 12">
            <a:extLst>
              <a:ext uri="{FF2B5EF4-FFF2-40B4-BE49-F238E27FC236}">
                <a16:creationId xmlns:a16="http://schemas.microsoft.com/office/drawing/2014/main" id="{CC7B598D-D2E7-4414-9491-5BB0DBFD1365}"/>
              </a:ext>
            </a:extLst>
          </p:cNvPr>
          <p:cNvCxnSpPr/>
          <p:nvPr userDrawn="1"/>
        </p:nvCxnSpPr>
        <p:spPr>
          <a:xfrm>
            <a:off x="838200" y="1646238"/>
            <a:ext cx="10515600" cy="0"/>
          </a:xfrm>
          <a:prstGeom prst="line">
            <a:avLst/>
          </a:prstGeom>
          <a:ln w="38100">
            <a:solidFill>
              <a:srgbClr val="0B9E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858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281113"/>
          </a:xfrm>
        </p:spPr>
        <p:txBody>
          <a:bodyPr>
            <a:normAutofit/>
          </a:bodyPr>
          <a:lstStyle>
            <a:lvl1pPr>
              <a:defRPr sz="3600"/>
            </a:lvl1pPr>
          </a:lstStyle>
          <a:p>
            <a:r>
              <a:rPr lang="fr-FR" dirty="0"/>
              <a:t>Modifiez le style du titre</a:t>
            </a:r>
            <a:endParaRPr lang="fr-CA" dirty="0"/>
          </a:p>
        </p:txBody>
      </p:sp>
      <p:sp>
        <p:nvSpPr>
          <p:cNvPr id="3" name="Espace réservé du contenu 2"/>
          <p:cNvSpPr>
            <a:spLocks noGrp="1"/>
          </p:cNvSpPr>
          <p:nvPr>
            <p:ph idx="1"/>
          </p:nvPr>
        </p:nvSpPr>
        <p:spPr/>
        <p:txBody>
          <a:bodyPr/>
          <a:lstStyle>
            <a:lvl1pPr>
              <a:buClr>
                <a:srgbClr val="0B9EC1"/>
              </a:buClr>
              <a:defRPr/>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2891230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1127217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57457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1128169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26403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1534319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2530590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270C13E-1DED-E2F4-23A5-01D264FD1155}"/>
              </a:ext>
            </a:extLst>
          </p:cNvPr>
          <p:cNvSpPr>
            <a:spLocks noGrp="1"/>
          </p:cNvSpPr>
          <p:nvPr>
            <p:ph type="title" hasCustomPrompt="1"/>
          </p:nvPr>
        </p:nvSpPr>
        <p:spPr>
          <a:xfrm>
            <a:off x="9144000" y="2027583"/>
            <a:ext cx="2771912" cy="2915478"/>
          </a:xfrm>
          <a:solidFill>
            <a:srgbClr val="FFFFFF"/>
          </a:solidFill>
          <a:ln w="19050">
            <a:noFill/>
          </a:ln>
        </p:spPr>
        <p:txBody>
          <a:bodyPr anchor="ctr"/>
          <a:lstStyle>
            <a:lvl1pPr algn="l">
              <a:defRPr sz="4000"/>
            </a:lvl1pPr>
          </a:lstStyle>
          <a:p>
            <a:r>
              <a:rPr lang="fr-FR"/>
              <a:t>Titre de section</a:t>
            </a:r>
            <a:endParaRPr lang="fr-CA"/>
          </a:p>
        </p:txBody>
      </p:sp>
    </p:spTree>
    <p:extLst>
      <p:ext uri="{BB962C8B-B14F-4D97-AF65-F5344CB8AC3E}">
        <p14:creationId xmlns:p14="http://schemas.microsoft.com/office/powerpoint/2010/main" val="2329806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935863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2049542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4185475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1503155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Titre et contenu 2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199" y="210843"/>
            <a:ext cx="9656929" cy="634115"/>
          </a:xfrm>
        </p:spPr>
        <p:txBody>
          <a:bodyPr/>
          <a:lstStyle>
            <a:lvl1pPr>
              <a:defRPr sz="3600">
                <a:solidFill>
                  <a:schemeClr val="bg1"/>
                </a:solidFill>
                <a:effectLst>
                  <a:outerShdw blurRad="38100" dist="38100" dir="2700000" algn="tl">
                    <a:srgbClr val="000000">
                      <a:alpha val="43137"/>
                    </a:srgbClr>
                  </a:outerShdw>
                </a:effectLst>
              </a:defRPr>
            </a:lvl1pPr>
          </a:lstStyle>
          <a:p>
            <a:endParaRPr lang="fr-CA" dirty="0"/>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8" y="1344858"/>
            <a:ext cx="5044127" cy="4584602"/>
          </a:xfrm>
          <a:ln w="19050">
            <a:solidFill>
              <a:srgbClr val="79B8D2"/>
            </a:solidFill>
          </a:ln>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contenu 2">
            <a:extLst>
              <a:ext uri="{FF2B5EF4-FFF2-40B4-BE49-F238E27FC236}">
                <a16:creationId xmlns:a16="http://schemas.microsoft.com/office/drawing/2014/main" id="{9E0D8B56-A791-4C3C-BDAB-84C40D90C0BC}"/>
              </a:ext>
            </a:extLst>
          </p:cNvPr>
          <p:cNvSpPr>
            <a:spLocks noGrp="1"/>
          </p:cNvSpPr>
          <p:nvPr>
            <p:ph idx="10"/>
          </p:nvPr>
        </p:nvSpPr>
        <p:spPr>
          <a:xfrm>
            <a:off x="6309672" y="1344858"/>
            <a:ext cx="5044127" cy="4584602"/>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dirty="0"/>
              <a:t>Cliquez pour modifier les styles du texte du masque</a:t>
            </a:r>
          </a:p>
          <a:p>
            <a:pPr marL="536575" lvl="1" indent="-273050">
              <a:lnSpc>
                <a:spcPct val="100000"/>
              </a:lnSpc>
              <a:spcBef>
                <a:spcPts val="0"/>
              </a:spcBef>
              <a:spcAft>
                <a:spcPts val="600"/>
              </a:spcAft>
              <a:buClr>
                <a:srgbClr val="79B8D2"/>
              </a:buClr>
            </a:pPr>
            <a:r>
              <a:rPr lang="fr-FR" dirty="0"/>
              <a:t>Deuxième niveau</a:t>
            </a:r>
          </a:p>
          <a:p>
            <a:pPr marL="811213" lvl="2" indent="-274638">
              <a:lnSpc>
                <a:spcPct val="100000"/>
              </a:lnSpc>
              <a:spcBef>
                <a:spcPts val="0"/>
              </a:spcBef>
              <a:spcAft>
                <a:spcPts val="600"/>
              </a:spcAft>
              <a:buFont typeface="Wingdings" panose="05000000000000000000" pitchFamily="2" charset="2"/>
              <a:buChar char="ü"/>
            </a:pPr>
            <a:r>
              <a:rPr lang="fr-FR" dirty="0"/>
              <a:t>Troisième niveau</a:t>
            </a:r>
          </a:p>
        </p:txBody>
      </p:sp>
      <p:pic>
        <p:nvPicPr>
          <p:cNvPr id="8" name="Image 7" descr="Une image contenant texte, Police, Graphique, logo&#10;&#10;Description générée automatiquement">
            <a:extLst>
              <a:ext uri="{FF2B5EF4-FFF2-40B4-BE49-F238E27FC236}">
                <a16:creationId xmlns:a16="http://schemas.microsoft.com/office/drawing/2014/main" id="{B28CD6B0-9E18-4216-BFE4-70934E595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4" name="Espace réservé du texte 4">
            <a:extLst>
              <a:ext uri="{FF2B5EF4-FFF2-40B4-BE49-F238E27FC236}">
                <a16:creationId xmlns:a16="http://schemas.microsoft.com/office/drawing/2014/main" id="{4D179C7C-CCF6-8FDA-080D-B0007E480206}"/>
              </a:ext>
            </a:extLst>
          </p:cNvPr>
          <p:cNvSpPr>
            <a:spLocks noGrp="1"/>
          </p:cNvSpPr>
          <p:nvPr>
            <p:ph type="body" sz="quarter" idx="11"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dirty="0"/>
          </a:p>
        </p:txBody>
      </p:sp>
    </p:spTree>
    <p:extLst>
      <p:ext uri="{BB962C8B-B14F-4D97-AF65-F5344CB8AC3E}">
        <p14:creationId xmlns:p14="http://schemas.microsoft.com/office/powerpoint/2010/main" val="4255868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4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39894B-C684-1824-DA5E-EE4BBE5DE41B}"/>
              </a:ext>
            </a:extLst>
          </p:cNvPr>
          <p:cNvSpPr/>
          <p:nvPr userDrawn="1"/>
        </p:nvSpPr>
        <p:spPr>
          <a:xfrm>
            <a:off x="5625546" y="159026"/>
            <a:ext cx="3458817" cy="65399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itre 1">
            <a:extLst>
              <a:ext uri="{FF2B5EF4-FFF2-40B4-BE49-F238E27FC236}">
                <a16:creationId xmlns:a16="http://schemas.microsoft.com/office/drawing/2014/main" id="{06DD2406-C29B-987C-AE8F-7F92ACCECD7B}"/>
              </a:ext>
            </a:extLst>
          </p:cNvPr>
          <p:cNvSpPr>
            <a:spLocks noGrp="1"/>
          </p:cNvSpPr>
          <p:nvPr>
            <p:ph type="title" hasCustomPrompt="1"/>
          </p:nvPr>
        </p:nvSpPr>
        <p:spPr>
          <a:xfrm>
            <a:off x="5751443" y="2607866"/>
            <a:ext cx="6164470" cy="1642268"/>
          </a:xfrm>
          <a:solidFill>
            <a:srgbClr val="FFFFFF"/>
          </a:solidFill>
          <a:ln w="19050">
            <a:noFill/>
          </a:ln>
        </p:spPr>
        <p:txBody>
          <a:bodyPr anchor="ctr"/>
          <a:lstStyle>
            <a:lvl1pPr algn="l">
              <a:defRPr sz="4800"/>
            </a:lvl1pPr>
          </a:lstStyle>
          <a:p>
            <a:r>
              <a:rPr lang="fr-FR" dirty="0"/>
              <a:t>Titre de la présentation</a:t>
            </a:r>
            <a:endParaRPr lang="fr-CA" dirty="0"/>
          </a:p>
        </p:txBody>
      </p:sp>
    </p:spTree>
    <p:extLst>
      <p:ext uri="{BB962C8B-B14F-4D97-AF65-F5344CB8AC3E}">
        <p14:creationId xmlns:p14="http://schemas.microsoft.com/office/powerpoint/2010/main" val="2535584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able des matiè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710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270C13E-1DED-E2F4-23A5-01D264FD1155}"/>
              </a:ext>
            </a:extLst>
          </p:cNvPr>
          <p:cNvSpPr>
            <a:spLocks noGrp="1"/>
          </p:cNvSpPr>
          <p:nvPr>
            <p:ph type="title" hasCustomPrompt="1"/>
          </p:nvPr>
        </p:nvSpPr>
        <p:spPr>
          <a:xfrm>
            <a:off x="9144000" y="2027583"/>
            <a:ext cx="2771912" cy="2915478"/>
          </a:xfrm>
          <a:solidFill>
            <a:srgbClr val="FFFFFF"/>
          </a:solidFill>
          <a:ln w="19050">
            <a:noFill/>
          </a:ln>
        </p:spPr>
        <p:txBody>
          <a:bodyPr anchor="ctr"/>
          <a:lstStyle>
            <a:lvl1pPr algn="l">
              <a:defRPr sz="4000"/>
            </a:lvl1pPr>
          </a:lstStyle>
          <a:p>
            <a:r>
              <a:rPr lang="fr-FR" dirty="0"/>
              <a:t>Titre de section</a:t>
            </a:r>
            <a:endParaRPr lang="fr-CA" dirty="0"/>
          </a:p>
        </p:txBody>
      </p:sp>
    </p:spTree>
    <p:extLst>
      <p:ext uri="{BB962C8B-B14F-4D97-AF65-F5344CB8AC3E}">
        <p14:creationId xmlns:p14="http://schemas.microsoft.com/office/powerpoint/2010/main" val="1827700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Graphique, graphisme, clipart, conception&#10;&#10;Description générée automatiquement">
            <a:extLst>
              <a:ext uri="{FF2B5EF4-FFF2-40B4-BE49-F238E27FC236}">
                <a16:creationId xmlns:a16="http://schemas.microsoft.com/office/drawing/2014/main" id="{2C62E9E6-54AB-4845-BA8E-4FC45B1425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772" y="244490"/>
            <a:ext cx="2166906" cy="1396801"/>
          </a:xfrm>
          <a:prstGeom prst="rect">
            <a:avLst/>
          </a:prstGeom>
        </p:spPr>
      </p:pic>
      <p:pic>
        <p:nvPicPr>
          <p:cNvPr id="4" name="Image 3" descr="Une image contenant herbe, plein air, ciel, bâtiment&#10;&#10;Description générée automatiquement">
            <a:extLst>
              <a:ext uri="{FF2B5EF4-FFF2-40B4-BE49-F238E27FC236}">
                <a16:creationId xmlns:a16="http://schemas.microsoft.com/office/drawing/2014/main" id="{13946086-4D65-42F3-B42F-1846E9526D3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930401"/>
            <a:ext cx="12192000" cy="5080000"/>
          </a:xfrm>
          <a:prstGeom prst="rect">
            <a:avLst/>
          </a:prstGeom>
        </p:spPr>
      </p:pic>
      <p:sp>
        <p:nvSpPr>
          <p:cNvPr id="8" name="Titre 1">
            <a:extLst>
              <a:ext uri="{FF2B5EF4-FFF2-40B4-BE49-F238E27FC236}">
                <a16:creationId xmlns:a16="http://schemas.microsoft.com/office/drawing/2014/main" id="{D11499C1-FD75-44B0-835E-997E39C6408E}"/>
              </a:ext>
            </a:extLst>
          </p:cNvPr>
          <p:cNvSpPr>
            <a:spLocks noGrp="1"/>
          </p:cNvSpPr>
          <p:nvPr>
            <p:ph type="title"/>
          </p:nvPr>
        </p:nvSpPr>
        <p:spPr>
          <a:xfrm>
            <a:off x="2870200" y="1109267"/>
            <a:ext cx="6832600" cy="1642268"/>
          </a:xfrm>
          <a:solidFill>
            <a:srgbClr val="FFFFFF"/>
          </a:solidFill>
          <a:ln w="19050">
            <a:solidFill>
              <a:srgbClr val="C00000"/>
            </a:solidFill>
          </a:ln>
        </p:spPr>
        <p:txBody>
          <a:bodyPr anchor="ctr"/>
          <a:lstStyle>
            <a:lvl1pPr algn="ctr">
              <a:defRPr sz="4800"/>
            </a:lvl1pPr>
          </a:lstStyle>
          <a:p>
            <a:r>
              <a:rPr lang="fr-FR" dirty="0"/>
              <a:t>Modifiez le style du titre</a:t>
            </a:r>
            <a:endParaRPr lang="fr-CA" dirty="0"/>
          </a:p>
        </p:txBody>
      </p:sp>
      <p:pic>
        <p:nvPicPr>
          <p:cNvPr id="7" name="Image 6" descr="Une image contenant texte, Police, Graphique, capture d’écran&#10;&#10;Description générée automatiquement">
            <a:extLst>
              <a:ext uri="{FF2B5EF4-FFF2-40B4-BE49-F238E27FC236}">
                <a16:creationId xmlns:a16="http://schemas.microsoft.com/office/drawing/2014/main" id="{C5C74703-C162-4F8F-840D-7E13D0D6F60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85906" y="305856"/>
            <a:ext cx="1776988" cy="1274067"/>
          </a:xfrm>
          <a:prstGeom prst="rect">
            <a:avLst/>
          </a:prstGeom>
        </p:spPr>
      </p:pic>
      <p:sp>
        <p:nvSpPr>
          <p:cNvPr id="2" name="Titre 1">
            <a:extLst>
              <a:ext uri="{FF2B5EF4-FFF2-40B4-BE49-F238E27FC236}">
                <a16:creationId xmlns:a16="http://schemas.microsoft.com/office/drawing/2014/main" id="{0A0EE114-6F30-DF85-BECC-11C5CD2B53FB}"/>
              </a:ext>
            </a:extLst>
          </p:cNvPr>
          <p:cNvSpPr txBox="1">
            <a:spLocks/>
          </p:cNvSpPr>
          <p:nvPr userDrawn="1"/>
        </p:nvSpPr>
        <p:spPr>
          <a:xfrm>
            <a:off x="1061044" y="2002631"/>
            <a:ext cx="10069911" cy="28527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effectLst/>
                <a:latin typeface="+mn-lt"/>
                <a:ea typeface="+mj-ea"/>
                <a:cs typeface="+mj-cs"/>
              </a:defRPr>
            </a:lvl1pPr>
          </a:lstStyle>
          <a:p>
            <a:r>
              <a:rPr lang="fr-CA"/>
              <a:t>Titre de section</a:t>
            </a:r>
            <a:endParaRPr lang="fr-CA" dirty="0"/>
          </a:p>
        </p:txBody>
      </p:sp>
    </p:spTree>
    <p:extLst>
      <p:ext uri="{BB962C8B-B14F-4D97-AF65-F5344CB8AC3E}">
        <p14:creationId xmlns:p14="http://schemas.microsoft.com/office/powerpoint/2010/main" val="2751885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39894B-C684-1824-DA5E-EE4BBE5DE41B}"/>
              </a:ext>
            </a:extLst>
          </p:cNvPr>
          <p:cNvSpPr/>
          <p:nvPr userDrawn="1"/>
        </p:nvSpPr>
        <p:spPr>
          <a:xfrm>
            <a:off x="5625546" y="159026"/>
            <a:ext cx="3458817" cy="65399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itre 1">
            <a:extLst>
              <a:ext uri="{FF2B5EF4-FFF2-40B4-BE49-F238E27FC236}">
                <a16:creationId xmlns:a16="http://schemas.microsoft.com/office/drawing/2014/main" id="{06DD2406-C29B-987C-AE8F-7F92ACCECD7B}"/>
              </a:ext>
            </a:extLst>
          </p:cNvPr>
          <p:cNvSpPr>
            <a:spLocks noGrp="1"/>
          </p:cNvSpPr>
          <p:nvPr>
            <p:ph type="title" hasCustomPrompt="1"/>
          </p:nvPr>
        </p:nvSpPr>
        <p:spPr>
          <a:xfrm>
            <a:off x="5751443" y="2607866"/>
            <a:ext cx="6164470" cy="1642268"/>
          </a:xfrm>
          <a:solidFill>
            <a:srgbClr val="FFFFFF"/>
          </a:solidFill>
          <a:ln w="19050">
            <a:noFill/>
          </a:ln>
        </p:spPr>
        <p:txBody>
          <a:bodyPr anchor="ctr"/>
          <a:lstStyle>
            <a:lvl1pPr algn="l">
              <a:defRPr sz="4800"/>
            </a:lvl1pPr>
          </a:lstStyle>
          <a:p>
            <a:r>
              <a:rPr lang="fr-FR" dirty="0"/>
              <a:t>Titre de la présentation</a:t>
            </a:r>
            <a:endParaRPr lang="fr-CA" dirty="0"/>
          </a:p>
        </p:txBody>
      </p:sp>
      <p:sp>
        <p:nvSpPr>
          <p:cNvPr id="4" name="Rectangle 3">
            <a:extLst>
              <a:ext uri="{FF2B5EF4-FFF2-40B4-BE49-F238E27FC236}">
                <a16:creationId xmlns:a16="http://schemas.microsoft.com/office/drawing/2014/main" id="{0D849FA2-AC78-4214-B4B5-CA4ACB25DFB4}"/>
              </a:ext>
            </a:extLst>
          </p:cNvPr>
          <p:cNvSpPr/>
          <p:nvPr userDrawn="1"/>
        </p:nvSpPr>
        <p:spPr>
          <a:xfrm>
            <a:off x="7511143" y="4926563"/>
            <a:ext cx="4478694" cy="13156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dirty="0">
                <a:solidFill>
                  <a:srgbClr val="50A3C4"/>
                </a:solidFill>
              </a:rPr>
              <a:t>Tournées de secteurs 2026</a:t>
            </a:r>
          </a:p>
        </p:txBody>
      </p:sp>
    </p:spTree>
    <p:extLst>
      <p:ext uri="{BB962C8B-B14F-4D97-AF65-F5344CB8AC3E}">
        <p14:creationId xmlns:p14="http://schemas.microsoft.com/office/powerpoint/2010/main" val="69020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able des matiè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5906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270C13E-1DED-E2F4-23A5-01D264FD1155}"/>
              </a:ext>
            </a:extLst>
          </p:cNvPr>
          <p:cNvSpPr>
            <a:spLocks noGrp="1"/>
          </p:cNvSpPr>
          <p:nvPr>
            <p:ph type="title" hasCustomPrompt="1"/>
          </p:nvPr>
        </p:nvSpPr>
        <p:spPr>
          <a:xfrm>
            <a:off x="9144000" y="2027583"/>
            <a:ext cx="2771912" cy="2915478"/>
          </a:xfrm>
          <a:solidFill>
            <a:srgbClr val="FFFFFF"/>
          </a:solidFill>
          <a:ln w="19050">
            <a:noFill/>
          </a:ln>
        </p:spPr>
        <p:txBody>
          <a:bodyPr anchor="ctr"/>
          <a:lstStyle>
            <a:lvl1pPr algn="l">
              <a:defRPr sz="4000"/>
            </a:lvl1pPr>
          </a:lstStyle>
          <a:p>
            <a:r>
              <a:rPr lang="fr-FR" dirty="0"/>
              <a:t>Titre de section</a:t>
            </a:r>
            <a:endParaRPr lang="fr-CA" dirty="0"/>
          </a:p>
        </p:txBody>
      </p:sp>
      <p:sp>
        <p:nvSpPr>
          <p:cNvPr id="2" name="Rectangle 1">
            <a:extLst>
              <a:ext uri="{FF2B5EF4-FFF2-40B4-BE49-F238E27FC236}">
                <a16:creationId xmlns:a16="http://schemas.microsoft.com/office/drawing/2014/main" id="{A5C169CF-54F9-6F33-017E-53F5163C8F23}"/>
              </a:ext>
            </a:extLst>
          </p:cNvPr>
          <p:cNvSpPr/>
          <p:nvPr userDrawn="1"/>
        </p:nvSpPr>
        <p:spPr>
          <a:xfrm>
            <a:off x="8994709" y="4943061"/>
            <a:ext cx="2995127" cy="12991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dirty="0">
                <a:solidFill>
                  <a:srgbClr val="50A3C4"/>
                </a:solidFill>
              </a:rPr>
              <a:t>Tournées de secteurs 2026</a:t>
            </a:r>
          </a:p>
        </p:txBody>
      </p:sp>
    </p:spTree>
    <p:extLst>
      <p:ext uri="{BB962C8B-B14F-4D97-AF65-F5344CB8AC3E}">
        <p14:creationId xmlns:p14="http://schemas.microsoft.com/office/powerpoint/2010/main" val="3347911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able des matiè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F9C058-5137-11B1-4ABC-1911796EAD52}"/>
              </a:ext>
            </a:extLst>
          </p:cNvPr>
          <p:cNvSpPr/>
          <p:nvPr userDrawn="1"/>
        </p:nvSpPr>
        <p:spPr>
          <a:xfrm>
            <a:off x="10608907" y="5962261"/>
            <a:ext cx="1380930" cy="6531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600" dirty="0">
                <a:solidFill>
                  <a:srgbClr val="50A3C4"/>
                </a:solidFill>
              </a:rPr>
              <a:t>Tournées de secteurs 2026</a:t>
            </a:r>
          </a:p>
        </p:txBody>
      </p:sp>
    </p:spTree>
    <p:extLst>
      <p:ext uri="{BB962C8B-B14F-4D97-AF65-F5344CB8AC3E}">
        <p14:creationId xmlns:p14="http://schemas.microsoft.com/office/powerpoint/2010/main" val="787889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200" y="210843"/>
            <a:ext cx="9532150" cy="634115"/>
          </a:xfrm>
        </p:spPr>
        <p:txBody>
          <a:bodyPr/>
          <a:lstStyle>
            <a:lvl1pPr>
              <a:defRPr sz="3600">
                <a:solidFill>
                  <a:schemeClr val="tx1"/>
                </a:solidFill>
                <a:effectLst/>
              </a:defRPr>
            </a:lvl1pPr>
          </a:lstStyle>
          <a:p>
            <a:r>
              <a:rPr lang="fr-FR" dirty="0"/>
              <a:t>Modifiez le style du titre</a:t>
            </a:r>
            <a:endParaRPr lang="fr-CA" dirty="0"/>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9" y="1344858"/>
            <a:ext cx="10515600" cy="5028646"/>
          </a:xfrm>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Espace réservé du texte 4">
            <a:extLst>
              <a:ext uri="{FF2B5EF4-FFF2-40B4-BE49-F238E27FC236}">
                <a16:creationId xmlns:a16="http://schemas.microsoft.com/office/drawing/2014/main" id="{3DC2462A-563A-1FAA-1460-E23BACB3EF44}"/>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dirty="0"/>
          </a:p>
        </p:txBody>
      </p:sp>
      <p:sp>
        <p:nvSpPr>
          <p:cNvPr id="4" name="Rectangle 3">
            <a:extLst>
              <a:ext uri="{FF2B5EF4-FFF2-40B4-BE49-F238E27FC236}">
                <a16:creationId xmlns:a16="http://schemas.microsoft.com/office/drawing/2014/main" id="{7808E3CB-54D7-DD3E-D01A-03034D453084}"/>
              </a:ext>
            </a:extLst>
          </p:cNvPr>
          <p:cNvSpPr/>
          <p:nvPr userDrawn="1"/>
        </p:nvSpPr>
        <p:spPr>
          <a:xfrm>
            <a:off x="10608907" y="5962261"/>
            <a:ext cx="1380930" cy="6531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600" dirty="0">
                <a:solidFill>
                  <a:srgbClr val="50A3C4"/>
                </a:solidFill>
              </a:rPr>
              <a:t>Tournées de secteurs 2026</a:t>
            </a:r>
          </a:p>
        </p:txBody>
      </p:sp>
    </p:spTree>
    <p:extLst>
      <p:ext uri="{BB962C8B-B14F-4D97-AF65-F5344CB8AC3E}">
        <p14:creationId xmlns:p14="http://schemas.microsoft.com/office/powerpoint/2010/main" val="125791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200" y="210843"/>
            <a:ext cx="9532150" cy="634115"/>
          </a:xfrm>
        </p:spPr>
        <p:txBody>
          <a:bodyPr/>
          <a:lstStyle>
            <a:lvl1pPr>
              <a:defRPr sz="3600">
                <a:solidFill>
                  <a:schemeClr val="bg1"/>
                </a:solidFill>
                <a:effectLst>
                  <a:outerShdw blurRad="38100" dist="38100" dir="2700000" algn="tl">
                    <a:srgbClr val="000000">
                      <a:alpha val="43137"/>
                    </a:srgbClr>
                  </a:outerShdw>
                </a:effectLst>
              </a:defRPr>
            </a:lvl1pPr>
          </a:lstStyle>
          <a:p>
            <a:r>
              <a:rPr lang="fr-FR" dirty="0"/>
              <a:t>Modifiez le style du titre</a:t>
            </a:r>
            <a:endParaRPr lang="fr-CA" dirty="0"/>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9" y="1344858"/>
            <a:ext cx="10515600" cy="5028646"/>
          </a:xfrm>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dirty="0"/>
              <a:t>Cliquez pour modifier les styles du texte du masque</a:t>
            </a:r>
          </a:p>
          <a:p>
            <a:pPr lvl="1"/>
            <a:r>
              <a:rPr lang="fr-FR" dirty="0"/>
              <a:t>Deuxième niveau</a:t>
            </a:r>
          </a:p>
          <a:p>
            <a:pPr lvl="2"/>
            <a:r>
              <a:rPr lang="fr-FR" dirty="0"/>
              <a:t>Troisième niveau</a:t>
            </a:r>
          </a:p>
        </p:txBody>
      </p:sp>
      <p:pic>
        <p:nvPicPr>
          <p:cNvPr id="6" name="Image 5" descr="Une image contenant texte, Police, Graphique, logo&#10;&#10;Description générée automatiquement">
            <a:extLst>
              <a:ext uri="{FF2B5EF4-FFF2-40B4-BE49-F238E27FC236}">
                <a16:creationId xmlns:a16="http://schemas.microsoft.com/office/drawing/2014/main" id="{0CAF763E-297B-4691-A91A-772ACA23CA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pic>
        <p:nvPicPr>
          <p:cNvPr id="5" name="Image 4" descr="Une image contenant texte, Police, Graphique, graphisme&#10;&#10;Le contenu généré par l’IA peut être incorrect.">
            <a:extLst>
              <a:ext uri="{FF2B5EF4-FFF2-40B4-BE49-F238E27FC236}">
                <a16:creationId xmlns:a16="http://schemas.microsoft.com/office/drawing/2014/main" id="{07B6F3DB-D384-384B-B18E-7A4D6BBE7D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66783" y="6000823"/>
            <a:ext cx="1223576" cy="784285"/>
          </a:xfrm>
          <a:prstGeom prst="rect">
            <a:avLst/>
          </a:prstGeom>
        </p:spPr>
      </p:pic>
      <p:sp>
        <p:nvSpPr>
          <p:cNvPr id="4" name="Espace réservé du texte 4">
            <a:extLst>
              <a:ext uri="{FF2B5EF4-FFF2-40B4-BE49-F238E27FC236}">
                <a16:creationId xmlns:a16="http://schemas.microsoft.com/office/drawing/2014/main" id="{62A1AE0B-7935-0EE6-C892-920DA9F87A48}"/>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dirty="0"/>
          </a:p>
        </p:txBody>
      </p:sp>
      <p:sp>
        <p:nvSpPr>
          <p:cNvPr id="8" name="Rectangle 7">
            <a:extLst>
              <a:ext uri="{FF2B5EF4-FFF2-40B4-BE49-F238E27FC236}">
                <a16:creationId xmlns:a16="http://schemas.microsoft.com/office/drawing/2014/main" id="{79806C4F-5445-F75D-832C-BA91A5B75688}"/>
              </a:ext>
            </a:extLst>
          </p:cNvPr>
          <p:cNvSpPr/>
          <p:nvPr userDrawn="1"/>
        </p:nvSpPr>
        <p:spPr>
          <a:xfrm>
            <a:off x="10608907" y="6008916"/>
            <a:ext cx="1380930" cy="6531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600" dirty="0">
                <a:solidFill>
                  <a:srgbClr val="50A3C4"/>
                </a:solidFill>
              </a:rPr>
              <a:t>Tournées de secteurs 2026</a:t>
            </a:r>
          </a:p>
        </p:txBody>
      </p:sp>
    </p:spTree>
    <p:extLst>
      <p:ext uri="{BB962C8B-B14F-4D97-AF65-F5344CB8AC3E}">
        <p14:creationId xmlns:p14="http://schemas.microsoft.com/office/powerpoint/2010/main" val="3291628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200" y="210843"/>
            <a:ext cx="9532150" cy="634115"/>
          </a:xfrm>
        </p:spPr>
        <p:txBody>
          <a:bodyPr/>
          <a:lstStyle>
            <a:lvl1pPr>
              <a:defRPr sz="3600">
                <a:solidFill>
                  <a:schemeClr val="bg1"/>
                </a:solidFill>
                <a:effectLst>
                  <a:outerShdw blurRad="38100" dist="38100" dir="2700000" algn="tl">
                    <a:srgbClr val="000000">
                      <a:alpha val="43137"/>
                    </a:srgbClr>
                  </a:outerShdw>
                </a:effectLst>
              </a:defRPr>
            </a:lvl1pPr>
          </a:lstStyle>
          <a:p>
            <a:r>
              <a:rPr lang="fr-FR" dirty="0"/>
              <a:t>Modifiez le style du titre</a:t>
            </a:r>
            <a:endParaRPr lang="fr-CA" dirty="0"/>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9" y="1344858"/>
            <a:ext cx="10515600" cy="5028646"/>
          </a:xfrm>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dirty="0"/>
              <a:t>Cliquez pour modifier les styles du texte du masque</a:t>
            </a:r>
          </a:p>
          <a:p>
            <a:pPr lvl="1"/>
            <a:r>
              <a:rPr lang="fr-FR" dirty="0"/>
              <a:t>Deuxième niveau</a:t>
            </a:r>
          </a:p>
          <a:p>
            <a:pPr lvl="2"/>
            <a:r>
              <a:rPr lang="fr-FR" dirty="0"/>
              <a:t>Troisième niveau</a:t>
            </a:r>
          </a:p>
        </p:txBody>
      </p:sp>
      <p:pic>
        <p:nvPicPr>
          <p:cNvPr id="6" name="Image 5" descr="Une image contenant texte, Police, Graphique, logo&#10;&#10;Description générée automatiquement">
            <a:extLst>
              <a:ext uri="{FF2B5EF4-FFF2-40B4-BE49-F238E27FC236}">
                <a16:creationId xmlns:a16="http://schemas.microsoft.com/office/drawing/2014/main" id="{0CAF763E-297B-4691-A91A-772ACA23CA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4" name="Espace réservé du texte 4">
            <a:extLst>
              <a:ext uri="{FF2B5EF4-FFF2-40B4-BE49-F238E27FC236}">
                <a16:creationId xmlns:a16="http://schemas.microsoft.com/office/drawing/2014/main" id="{C4439550-391D-C66A-5398-5F9A2DDC30C1}"/>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dirty="0"/>
          </a:p>
        </p:txBody>
      </p:sp>
    </p:spTree>
    <p:extLst>
      <p:ext uri="{BB962C8B-B14F-4D97-AF65-F5344CB8AC3E}">
        <p14:creationId xmlns:p14="http://schemas.microsoft.com/office/powerpoint/2010/main" val="16026050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199" y="210843"/>
            <a:ext cx="9656929" cy="634115"/>
          </a:xfrm>
        </p:spPr>
        <p:txBody>
          <a:bodyPr/>
          <a:lstStyle>
            <a:lvl1pPr>
              <a:defRPr sz="3600">
                <a:solidFill>
                  <a:schemeClr val="bg1"/>
                </a:solidFill>
                <a:effectLst>
                  <a:outerShdw blurRad="38100" dist="38100" dir="2700000" algn="tl">
                    <a:srgbClr val="000000">
                      <a:alpha val="43137"/>
                    </a:srgbClr>
                  </a:outerShdw>
                </a:effectLst>
              </a:defRPr>
            </a:lvl1pPr>
          </a:lstStyle>
          <a:p>
            <a:endParaRPr lang="fr-CA" dirty="0"/>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8" y="1344858"/>
            <a:ext cx="5044127" cy="4584602"/>
          </a:xfrm>
          <a:ln w="19050">
            <a:solidFill>
              <a:srgbClr val="79B8D2"/>
            </a:solidFill>
          </a:ln>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contenu 2">
            <a:extLst>
              <a:ext uri="{FF2B5EF4-FFF2-40B4-BE49-F238E27FC236}">
                <a16:creationId xmlns:a16="http://schemas.microsoft.com/office/drawing/2014/main" id="{9E0D8B56-A791-4C3C-BDAB-84C40D90C0BC}"/>
              </a:ext>
            </a:extLst>
          </p:cNvPr>
          <p:cNvSpPr>
            <a:spLocks noGrp="1"/>
          </p:cNvSpPr>
          <p:nvPr>
            <p:ph idx="10"/>
          </p:nvPr>
        </p:nvSpPr>
        <p:spPr>
          <a:xfrm>
            <a:off x="6309672" y="1344858"/>
            <a:ext cx="5044127" cy="4584602"/>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dirty="0"/>
              <a:t>Cliquez pour modifier les styles du texte du masque</a:t>
            </a:r>
          </a:p>
          <a:p>
            <a:pPr marL="536575" lvl="1" indent="-273050">
              <a:lnSpc>
                <a:spcPct val="100000"/>
              </a:lnSpc>
              <a:spcBef>
                <a:spcPts val="0"/>
              </a:spcBef>
              <a:spcAft>
                <a:spcPts val="600"/>
              </a:spcAft>
              <a:buClr>
                <a:srgbClr val="79B8D2"/>
              </a:buClr>
            </a:pPr>
            <a:r>
              <a:rPr lang="fr-FR" dirty="0"/>
              <a:t>Deuxième niveau</a:t>
            </a:r>
          </a:p>
          <a:p>
            <a:pPr marL="811213" lvl="2" indent="-274638">
              <a:lnSpc>
                <a:spcPct val="100000"/>
              </a:lnSpc>
              <a:spcBef>
                <a:spcPts val="0"/>
              </a:spcBef>
              <a:spcAft>
                <a:spcPts val="600"/>
              </a:spcAft>
              <a:buFont typeface="Wingdings" panose="05000000000000000000" pitchFamily="2" charset="2"/>
              <a:buChar char="ü"/>
            </a:pPr>
            <a:r>
              <a:rPr lang="fr-FR" dirty="0"/>
              <a:t>Troisième niveau</a:t>
            </a:r>
          </a:p>
        </p:txBody>
      </p:sp>
      <p:pic>
        <p:nvPicPr>
          <p:cNvPr id="8" name="Image 7" descr="Une image contenant texte, Police, Graphique, logo&#10;&#10;Description générée automatiquement">
            <a:extLst>
              <a:ext uri="{FF2B5EF4-FFF2-40B4-BE49-F238E27FC236}">
                <a16:creationId xmlns:a16="http://schemas.microsoft.com/office/drawing/2014/main" id="{B28CD6B0-9E18-4216-BFE4-70934E595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4" name="Espace réservé du texte 4">
            <a:extLst>
              <a:ext uri="{FF2B5EF4-FFF2-40B4-BE49-F238E27FC236}">
                <a16:creationId xmlns:a16="http://schemas.microsoft.com/office/drawing/2014/main" id="{4D179C7C-CCF6-8FDA-080D-B0007E480206}"/>
              </a:ext>
            </a:extLst>
          </p:cNvPr>
          <p:cNvSpPr>
            <a:spLocks noGrp="1"/>
          </p:cNvSpPr>
          <p:nvPr>
            <p:ph type="body" sz="quarter" idx="11"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dirty="0"/>
          </a:p>
        </p:txBody>
      </p:sp>
    </p:spTree>
    <p:extLst>
      <p:ext uri="{BB962C8B-B14F-4D97-AF65-F5344CB8AC3E}">
        <p14:creationId xmlns:p14="http://schemas.microsoft.com/office/powerpoint/2010/main" val="3361690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hot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199" y="210843"/>
            <a:ext cx="9769242" cy="634115"/>
          </a:xfrm>
        </p:spPr>
        <p:txBody>
          <a:bodyPr/>
          <a:lstStyle>
            <a:lvl1pPr>
              <a:defRPr sz="3600">
                <a:solidFill>
                  <a:schemeClr val="bg1"/>
                </a:solidFill>
                <a:effectLst>
                  <a:outerShdw blurRad="38100" dist="38100" dir="2700000" algn="tl">
                    <a:srgbClr val="000000">
                      <a:alpha val="43137"/>
                    </a:srgbClr>
                  </a:outerShdw>
                </a:effectLst>
              </a:defRPr>
            </a:lvl1pPr>
          </a:lstStyle>
          <a:p>
            <a:endParaRPr lang="fr-CA" dirty="0"/>
          </a:p>
        </p:txBody>
      </p:sp>
      <p:sp>
        <p:nvSpPr>
          <p:cNvPr id="6" name="Espace réservé du contenu 2">
            <a:extLst>
              <a:ext uri="{FF2B5EF4-FFF2-40B4-BE49-F238E27FC236}">
                <a16:creationId xmlns:a16="http://schemas.microsoft.com/office/drawing/2014/main" id="{9E0D8B56-A791-4C3C-BDAB-84C40D90C0BC}"/>
              </a:ext>
            </a:extLst>
          </p:cNvPr>
          <p:cNvSpPr>
            <a:spLocks noGrp="1"/>
          </p:cNvSpPr>
          <p:nvPr>
            <p:ph idx="10"/>
          </p:nvPr>
        </p:nvSpPr>
        <p:spPr>
          <a:xfrm>
            <a:off x="838199" y="1118613"/>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dirty="0"/>
              <a:t>Cliquez pour modifier les styles du texte du masque</a:t>
            </a:r>
          </a:p>
          <a:p>
            <a:pPr marL="536575" lvl="1" indent="-273050">
              <a:lnSpc>
                <a:spcPct val="100000"/>
              </a:lnSpc>
              <a:spcBef>
                <a:spcPts val="0"/>
              </a:spcBef>
              <a:spcAft>
                <a:spcPts val="600"/>
              </a:spcAft>
              <a:buClr>
                <a:srgbClr val="79B8D2"/>
              </a:buClr>
            </a:pPr>
            <a:r>
              <a:rPr lang="fr-FR" dirty="0"/>
              <a:t>Deuxième niveau</a:t>
            </a:r>
          </a:p>
          <a:p>
            <a:pPr marL="811213" lvl="2" indent="-274638">
              <a:lnSpc>
                <a:spcPct val="100000"/>
              </a:lnSpc>
              <a:spcBef>
                <a:spcPts val="0"/>
              </a:spcBef>
              <a:spcAft>
                <a:spcPts val="600"/>
              </a:spcAft>
              <a:buFont typeface="Wingdings" panose="05000000000000000000" pitchFamily="2" charset="2"/>
              <a:buChar char="ü"/>
            </a:pPr>
            <a:r>
              <a:rPr lang="fr-FR" dirty="0"/>
              <a:t>Troisième niveau</a:t>
            </a:r>
          </a:p>
        </p:txBody>
      </p:sp>
      <p:sp>
        <p:nvSpPr>
          <p:cNvPr id="9" name="Espace réservé du contenu 2">
            <a:extLst>
              <a:ext uri="{FF2B5EF4-FFF2-40B4-BE49-F238E27FC236}">
                <a16:creationId xmlns:a16="http://schemas.microsoft.com/office/drawing/2014/main" id="{D5ACB679-4E49-4982-836B-91C4F2165292}"/>
              </a:ext>
            </a:extLst>
          </p:cNvPr>
          <p:cNvSpPr>
            <a:spLocks noGrp="1"/>
          </p:cNvSpPr>
          <p:nvPr>
            <p:ph idx="11"/>
          </p:nvPr>
        </p:nvSpPr>
        <p:spPr>
          <a:xfrm>
            <a:off x="4571208" y="1118613"/>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dirty="0"/>
              <a:t>Cliquez pour modifier les styles du texte du masque</a:t>
            </a:r>
          </a:p>
          <a:p>
            <a:pPr marL="536575" lvl="1" indent="-273050">
              <a:lnSpc>
                <a:spcPct val="100000"/>
              </a:lnSpc>
              <a:spcBef>
                <a:spcPts val="0"/>
              </a:spcBef>
              <a:spcAft>
                <a:spcPts val="600"/>
              </a:spcAft>
              <a:buClr>
                <a:srgbClr val="79B8D2"/>
              </a:buClr>
            </a:pPr>
            <a:r>
              <a:rPr lang="fr-FR" dirty="0"/>
              <a:t>Deuxième niveau</a:t>
            </a:r>
          </a:p>
          <a:p>
            <a:pPr marL="811213" lvl="2" indent="-274638">
              <a:lnSpc>
                <a:spcPct val="100000"/>
              </a:lnSpc>
              <a:spcBef>
                <a:spcPts val="0"/>
              </a:spcBef>
              <a:spcAft>
                <a:spcPts val="600"/>
              </a:spcAft>
              <a:buFont typeface="Wingdings" panose="05000000000000000000" pitchFamily="2" charset="2"/>
              <a:buChar char="ü"/>
            </a:pPr>
            <a:r>
              <a:rPr lang="fr-FR" dirty="0"/>
              <a:t>Troisième niveau</a:t>
            </a:r>
          </a:p>
        </p:txBody>
      </p:sp>
      <p:sp>
        <p:nvSpPr>
          <p:cNvPr id="10" name="Espace réservé du contenu 2">
            <a:extLst>
              <a:ext uri="{FF2B5EF4-FFF2-40B4-BE49-F238E27FC236}">
                <a16:creationId xmlns:a16="http://schemas.microsoft.com/office/drawing/2014/main" id="{72F6B6A4-FC35-4C80-A611-92C3CF2F327B}"/>
              </a:ext>
            </a:extLst>
          </p:cNvPr>
          <p:cNvSpPr>
            <a:spLocks noGrp="1"/>
          </p:cNvSpPr>
          <p:nvPr>
            <p:ph idx="12"/>
          </p:nvPr>
        </p:nvSpPr>
        <p:spPr>
          <a:xfrm>
            <a:off x="838199" y="3560155"/>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dirty="0"/>
              <a:t>Cliquez pour modifier les styles du texte du masque</a:t>
            </a:r>
          </a:p>
          <a:p>
            <a:pPr marL="536575" lvl="1" indent="-273050">
              <a:lnSpc>
                <a:spcPct val="100000"/>
              </a:lnSpc>
              <a:spcBef>
                <a:spcPts val="0"/>
              </a:spcBef>
              <a:spcAft>
                <a:spcPts val="600"/>
              </a:spcAft>
              <a:buClr>
                <a:srgbClr val="79B8D2"/>
              </a:buClr>
            </a:pPr>
            <a:r>
              <a:rPr lang="fr-FR" dirty="0"/>
              <a:t>Deuxième niveau</a:t>
            </a:r>
          </a:p>
          <a:p>
            <a:pPr marL="811213" lvl="2" indent="-274638">
              <a:lnSpc>
                <a:spcPct val="100000"/>
              </a:lnSpc>
              <a:spcBef>
                <a:spcPts val="0"/>
              </a:spcBef>
              <a:spcAft>
                <a:spcPts val="600"/>
              </a:spcAft>
              <a:buFont typeface="Wingdings" panose="05000000000000000000" pitchFamily="2" charset="2"/>
              <a:buChar char="ü"/>
            </a:pPr>
            <a:r>
              <a:rPr lang="fr-FR" dirty="0"/>
              <a:t>Troisième niveau</a:t>
            </a:r>
          </a:p>
        </p:txBody>
      </p:sp>
      <p:sp>
        <p:nvSpPr>
          <p:cNvPr id="11" name="Espace réservé du contenu 2">
            <a:extLst>
              <a:ext uri="{FF2B5EF4-FFF2-40B4-BE49-F238E27FC236}">
                <a16:creationId xmlns:a16="http://schemas.microsoft.com/office/drawing/2014/main" id="{CB8876D8-68FD-425E-A09D-978E8CEDC90A}"/>
              </a:ext>
            </a:extLst>
          </p:cNvPr>
          <p:cNvSpPr>
            <a:spLocks noGrp="1"/>
          </p:cNvSpPr>
          <p:nvPr>
            <p:ph idx="13"/>
          </p:nvPr>
        </p:nvSpPr>
        <p:spPr>
          <a:xfrm>
            <a:off x="4571208" y="3560155"/>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dirty="0"/>
              <a:t>Cliquez pour modifier les styles du texte du masque</a:t>
            </a:r>
          </a:p>
          <a:p>
            <a:pPr marL="536575" lvl="1" indent="-273050">
              <a:lnSpc>
                <a:spcPct val="100000"/>
              </a:lnSpc>
              <a:spcBef>
                <a:spcPts val="0"/>
              </a:spcBef>
              <a:spcAft>
                <a:spcPts val="600"/>
              </a:spcAft>
              <a:buClr>
                <a:srgbClr val="79B8D2"/>
              </a:buClr>
            </a:pPr>
            <a:r>
              <a:rPr lang="fr-FR" dirty="0"/>
              <a:t>Deuxième niveau</a:t>
            </a:r>
          </a:p>
          <a:p>
            <a:pPr marL="811213" lvl="2" indent="-274638">
              <a:lnSpc>
                <a:spcPct val="100000"/>
              </a:lnSpc>
              <a:spcBef>
                <a:spcPts val="0"/>
              </a:spcBef>
              <a:spcAft>
                <a:spcPts val="600"/>
              </a:spcAft>
              <a:buFont typeface="Wingdings" panose="05000000000000000000" pitchFamily="2" charset="2"/>
              <a:buChar char="ü"/>
            </a:pPr>
            <a:r>
              <a:rPr lang="fr-FR" dirty="0"/>
              <a:t>Troisième niveau</a:t>
            </a:r>
          </a:p>
        </p:txBody>
      </p:sp>
      <p:sp>
        <p:nvSpPr>
          <p:cNvPr id="12" name="Espace réservé du contenu 2">
            <a:extLst>
              <a:ext uri="{FF2B5EF4-FFF2-40B4-BE49-F238E27FC236}">
                <a16:creationId xmlns:a16="http://schemas.microsoft.com/office/drawing/2014/main" id="{51BBD120-DA7A-48BC-8DF0-A5437BCC8EEC}"/>
              </a:ext>
            </a:extLst>
          </p:cNvPr>
          <p:cNvSpPr>
            <a:spLocks noGrp="1"/>
          </p:cNvSpPr>
          <p:nvPr>
            <p:ph idx="14"/>
          </p:nvPr>
        </p:nvSpPr>
        <p:spPr>
          <a:xfrm>
            <a:off x="8304217" y="1144097"/>
            <a:ext cx="3513058" cy="4738227"/>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dirty="0"/>
              <a:t>Cliquez pour modifier les styles du texte du masque</a:t>
            </a:r>
          </a:p>
          <a:p>
            <a:pPr marL="536575" lvl="1" indent="-273050">
              <a:lnSpc>
                <a:spcPct val="100000"/>
              </a:lnSpc>
              <a:spcBef>
                <a:spcPts val="0"/>
              </a:spcBef>
              <a:spcAft>
                <a:spcPts val="600"/>
              </a:spcAft>
              <a:buClr>
                <a:srgbClr val="79B8D2"/>
              </a:buClr>
            </a:pPr>
            <a:r>
              <a:rPr lang="fr-FR" dirty="0"/>
              <a:t>Deuxième niveau</a:t>
            </a:r>
          </a:p>
          <a:p>
            <a:pPr marL="811213" lvl="2" indent="-274638">
              <a:lnSpc>
                <a:spcPct val="100000"/>
              </a:lnSpc>
              <a:spcBef>
                <a:spcPts val="0"/>
              </a:spcBef>
              <a:spcAft>
                <a:spcPts val="600"/>
              </a:spcAft>
              <a:buFont typeface="Wingdings" panose="05000000000000000000" pitchFamily="2" charset="2"/>
              <a:buChar char="ü"/>
            </a:pPr>
            <a:r>
              <a:rPr lang="fr-FR" dirty="0"/>
              <a:t>Troisième niveau</a:t>
            </a:r>
          </a:p>
        </p:txBody>
      </p:sp>
      <p:pic>
        <p:nvPicPr>
          <p:cNvPr id="13" name="Image 12" descr="Une image contenant texte, Police, Graphique, logo&#10;&#10;Description générée automatiquement">
            <a:extLst>
              <a:ext uri="{FF2B5EF4-FFF2-40B4-BE49-F238E27FC236}">
                <a16:creationId xmlns:a16="http://schemas.microsoft.com/office/drawing/2014/main" id="{74EEF7BE-D599-4977-8274-8D9F87B72F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3" name="Espace réservé du texte 4">
            <a:extLst>
              <a:ext uri="{FF2B5EF4-FFF2-40B4-BE49-F238E27FC236}">
                <a16:creationId xmlns:a16="http://schemas.microsoft.com/office/drawing/2014/main" id="{7AC6F626-8950-CE1E-8C7D-EA504B600157}"/>
              </a:ext>
            </a:extLst>
          </p:cNvPr>
          <p:cNvSpPr>
            <a:spLocks noGrp="1"/>
          </p:cNvSpPr>
          <p:nvPr>
            <p:ph type="body" sz="quarter" idx="15"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dirty="0"/>
          </a:p>
        </p:txBody>
      </p:sp>
    </p:spTree>
    <p:extLst>
      <p:ext uri="{BB962C8B-B14F-4D97-AF65-F5344CB8AC3E}">
        <p14:creationId xmlns:p14="http://schemas.microsoft.com/office/powerpoint/2010/main" val="34623809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80DFA-4368-4769-AC38-2DF5BB73EC67}"/>
              </a:ext>
            </a:extLst>
          </p:cNvPr>
          <p:cNvSpPr>
            <a:spLocks noGrp="1"/>
          </p:cNvSpPr>
          <p:nvPr>
            <p:ph type="title"/>
          </p:nvPr>
        </p:nvSpPr>
        <p:spPr>
          <a:xfrm>
            <a:off x="838199" y="210843"/>
            <a:ext cx="9738816" cy="634115"/>
          </a:xfrm>
        </p:spPr>
        <p:txBody>
          <a:bodyPr/>
          <a:lstStyle>
            <a:lvl1pPr>
              <a:defRPr>
                <a:solidFill>
                  <a:srgbClr val="50A3C4"/>
                </a:solidFill>
              </a:defRPr>
            </a:lvl1pPr>
          </a:lstStyle>
          <a:p>
            <a:r>
              <a:rPr lang="fr-FR" dirty="0"/>
              <a:t>Modifiez le style du titre</a:t>
            </a:r>
            <a:endParaRPr lang="fr-CA" dirty="0"/>
          </a:p>
        </p:txBody>
      </p:sp>
      <p:pic>
        <p:nvPicPr>
          <p:cNvPr id="6" name="Image 5" descr="Une image contenant Graphique, graphisme, clipart, conception&#10;&#10;Description générée automatiquement">
            <a:extLst>
              <a:ext uri="{FF2B5EF4-FFF2-40B4-BE49-F238E27FC236}">
                <a16:creationId xmlns:a16="http://schemas.microsoft.com/office/drawing/2014/main" id="{3F59B462-6E53-4CF7-8EAA-C7588614A9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8055" y="136524"/>
            <a:ext cx="1200733" cy="774000"/>
          </a:xfrm>
          <a:prstGeom prst="rect">
            <a:avLst/>
          </a:prstGeom>
        </p:spPr>
      </p:pic>
      <p:pic>
        <p:nvPicPr>
          <p:cNvPr id="3" name="Image 2" descr="Une image contenant texte, Police, Graphique, graphisme&#10;&#10;Le contenu généré par l’IA peut être incorrect.">
            <a:extLst>
              <a:ext uri="{FF2B5EF4-FFF2-40B4-BE49-F238E27FC236}">
                <a16:creationId xmlns:a16="http://schemas.microsoft.com/office/drawing/2014/main" id="{FEB720F9-5D74-118B-BA19-AECA709AD2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66783" y="6000823"/>
            <a:ext cx="1223576" cy="784285"/>
          </a:xfrm>
          <a:prstGeom prst="rect">
            <a:avLst/>
          </a:prstGeom>
        </p:spPr>
      </p:pic>
      <p:sp>
        <p:nvSpPr>
          <p:cNvPr id="4" name="Espace réservé du texte 4">
            <a:extLst>
              <a:ext uri="{FF2B5EF4-FFF2-40B4-BE49-F238E27FC236}">
                <a16:creationId xmlns:a16="http://schemas.microsoft.com/office/drawing/2014/main" id="{A8CEE99B-2B60-659C-F830-60CF13CFDD0F}"/>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dirty="0"/>
          </a:p>
        </p:txBody>
      </p:sp>
      <p:sp>
        <p:nvSpPr>
          <p:cNvPr id="5" name="Rectangle 4">
            <a:extLst>
              <a:ext uri="{FF2B5EF4-FFF2-40B4-BE49-F238E27FC236}">
                <a16:creationId xmlns:a16="http://schemas.microsoft.com/office/drawing/2014/main" id="{AFC2B665-9930-B9ED-3637-8EAAF44CB5D3}"/>
              </a:ext>
            </a:extLst>
          </p:cNvPr>
          <p:cNvSpPr/>
          <p:nvPr userDrawn="1"/>
        </p:nvSpPr>
        <p:spPr>
          <a:xfrm>
            <a:off x="10608907" y="5962261"/>
            <a:ext cx="1380930" cy="6531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600" dirty="0">
                <a:solidFill>
                  <a:srgbClr val="50A3C4"/>
                </a:solidFill>
              </a:rPr>
              <a:t>Tournées de secteurs 2026</a:t>
            </a:r>
          </a:p>
        </p:txBody>
      </p:sp>
    </p:spTree>
    <p:extLst>
      <p:ext uri="{BB962C8B-B14F-4D97-AF65-F5344CB8AC3E}">
        <p14:creationId xmlns:p14="http://schemas.microsoft.com/office/powerpoint/2010/main" val="2132385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bg>
      <p:bgPr>
        <a:solidFill>
          <a:schemeClr val="bg1"/>
        </a:solidFill>
        <a:effectLst/>
      </p:bgPr>
    </p:bg>
    <p:spTree>
      <p:nvGrpSpPr>
        <p:cNvPr id="1" name=""/>
        <p:cNvGrpSpPr/>
        <p:nvPr/>
      </p:nvGrpSpPr>
      <p:grpSpPr>
        <a:xfrm>
          <a:off x="0" y="0"/>
          <a:ext cx="0" cy="0"/>
          <a:chOff x="0" y="0"/>
          <a:chExt cx="0" cy="0"/>
        </a:xfrm>
      </p:grpSpPr>
      <p:sp>
        <p:nvSpPr>
          <p:cNvPr id="2" name="Espace réservé du texte 4">
            <a:extLst>
              <a:ext uri="{FF2B5EF4-FFF2-40B4-BE49-F238E27FC236}">
                <a16:creationId xmlns:a16="http://schemas.microsoft.com/office/drawing/2014/main" id="{942F145F-2FD5-D999-767D-0C0CF10D12E9}"/>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dirty="0"/>
          </a:p>
        </p:txBody>
      </p:sp>
    </p:spTree>
    <p:extLst>
      <p:ext uri="{BB962C8B-B14F-4D97-AF65-F5344CB8AC3E}">
        <p14:creationId xmlns:p14="http://schemas.microsoft.com/office/powerpoint/2010/main" val="2785103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79B8D2"/>
        </a:solidFill>
        <a:effectLst/>
      </p:bgPr>
    </p:bg>
    <p:spTree>
      <p:nvGrpSpPr>
        <p:cNvPr id="1" name=""/>
        <p:cNvGrpSpPr/>
        <p:nvPr/>
      </p:nvGrpSpPr>
      <p:grpSpPr>
        <a:xfrm>
          <a:off x="0" y="0"/>
          <a:ext cx="0" cy="0"/>
          <a:chOff x="0" y="0"/>
          <a:chExt cx="0" cy="0"/>
        </a:xfrm>
      </p:grpSpPr>
      <p:pic>
        <p:nvPicPr>
          <p:cNvPr id="16" name="Image 15" descr="Une image contenant texte, Police, Graphique, logo&#10;&#10;Description générée automatiquement">
            <a:extLst>
              <a:ext uri="{FF2B5EF4-FFF2-40B4-BE49-F238E27FC236}">
                <a16:creationId xmlns:a16="http://schemas.microsoft.com/office/drawing/2014/main" id="{C28315FA-4B89-4A65-9947-517AD6EAA0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17" name="Titre 1">
            <a:extLst>
              <a:ext uri="{FF2B5EF4-FFF2-40B4-BE49-F238E27FC236}">
                <a16:creationId xmlns:a16="http://schemas.microsoft.com/office/drawing/2014/main" id="{21EF1FBB-C79A-4FA9-B7BF-D6E5D23126E3}"/>
              </a:ext>
            </a:extLst>
          </p:cNvPr>
          <p:cNvSpPr>
            <a:spLocks noGrp="1"/>
          </p:cNvSpPr>
          <p:nvPr>
            <p:ph type="title"/>
          </p:nvPr>
        </p:nvSpPr>
        <p:spPr>
          <a:xfrm>
            <a:off x="838199" y="210843"/>
            <a:ext cx="9738816" cy="634115"/>
          </a:xfrm>
        </p:spPr>
        <p:txBody>
          <a:bodyPr/>
          <a:lstStyle>
            <a:lvl1pPr>
              <a:defRPr>
                <a:solidFill>
                  <a:schemeClr val="bg1"/>
                </a:solidFill>
              </a:defRPr>
            </a:lvl1pPr>
          </a:lstStyle>
          <a:p>
            <a:r>
              <a:rPr lang="fr-FR" dirty="0"/>
              <a:t>Modifiez le style du titre</a:t>
            </a:r>
            <a:endParaRPr lang="fr-CA" dirty="0"/>
          </a:p>
        </p:txBody>
      </p:sp>
      <p:pic>
        <p:nvPicPr>
          <p:cNvPr id="3" name="Image 2" descr="Une image contenant texte, Police, Graphique, graphisme&#10;&#10;Le contenu généré par l’IA peut être incorrect.">
            <a:extLst>
              <a:ext uri="{FF2B5EF4-FFF2-40B4-BE49-F238E27FC236}">
                <a16:creationId xmlns:a16="http://schemas.microsoft.com/office/drawing/2014/main" id="{B86F42C5-E80D-F3DF-24E9-65A7D0477CD7}"/>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10866783" y="6000823"/>
            <a:ext cx="1223576" cy="784285"/>
          </a:xfrm>
          <a:prstGeom prst="rect">
            <a:avLst/>
          </a:prstGeom>
        </p:spPr>
      </p:pic>
      <p:sp>
        <p:nvSpPr>
          <p:cNvPr id="2" name="Espace réservé du texte 4">
            <a:extLst>
              <a:ext uri="{FF2B5EF4-FFF2-40B4-BE49-F238E27FC236}">
                <a16:creationId xmlns:a16="http://schemas.microsoft.com/office/drawing/2014/main" id="{C87FD61C-640C-8B6D-D621-8FFEE1F3C042}"/>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solidFill>
                  <a:schemeClr val="bg1">
                    <a:lumMod val="95000"/>
                  </a:schemeClr>
                </a:solidFill>
              </a:defRPr>
            </a:lvl1pPr>
          </a:lstStyle>
          <a:p>
            <a:pPr lvl="0"/>
            <a:fld id="{886F0B48-47C9-487F-8C6A-1596AE561BA1}" type="slidenum">
              <a:rPr lang="fr-CA" smtClean="0"/>
              <a:t>‹N°›</a:t>
            </a:fld>
            <a:endParaRPr lang="fr-CA" dirty="0"/>
          </a:p>
        </p:txBody>
      </p:sp>
    </p:spTree>
    <p:extLst>
      <p:ext uri="{BB962C8B-B14F-4D97-AF65-F5344CB8AC3E}">
        <p14:creationId xmlns:p14="http://schemas.microsoft.com/office/powerpoint/2010/main" val="81806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200" y="210843"/>
            <a:ext cx="9532150" cy="634115"/>
          </a:xfrm>
        </p:spPr>
        <p:txBody>
          <a:bodyPr/>
          <a:lstStyle>
            <a:lvl1pPr>
              <a:defRPr sz="3600">
                <a:solidFill>
                  <a:schemeClr val="tx1"/>
                </a:solidFill>
                <a:effectLst/>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9" y="1344858"/>
            <a:ext cx="10515600" cy="5028646"/>
          </a:xfrm>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a:t>Cliquez pour modifier les styles du texte du masque</a:t>
            </a:r>
          </a:p>
          <a:p>
            <a:pPr lvl="1"/>
            <a:r>
              <a:rPr lang="fr-FR"/>
              <a:t>Deuxième niveau</a:t>
            </a:r>
          </a:p>
          <a:p>
            <a:pPr lvl="2"/>
            <a:r>
              <a:rPr lang="fr-FR"/>
              <a:t>Troisième niveau</a:t>
            </a:r>
          </a:p>
        </p:txBody>
      </p:sp>
      <p:sp>
        <p:nvSpPr>
          <p:cNvPr id="5" name="Espace réservé du texte 4">
            <a:extLst>
              <a:ext uri="{FF2B5EF4-FFF2-40B4-BE49-F238E27FC236}">
                <a16:creationId xmlns:a16="http://schemas.microsoft.com/office/drawing/2014/main" id="{3DC2462A-563A-1FAA-1460-E23BACB3EF44}"/>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421268750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ide">
    <p:bg>
      <p:bgPr>
        <a:solidFill>
          <a:srgbClr val="79B8D2"/>
        </a:solidFill>
        <a:effectLst/>
      </p:bgPr>
    </p:bg>
    <p:spTree>
      <p:nvGrpSpPr>
        <p:cNvPr id="1" name=""/>
        <p:cNvGrpSpPr/>
        <p:nvPr/>
      </p:nvGrpSpPr>
      <p:grpSpPr>
        <a:xfrm>
          <a:off x="0" y="0"/>
          <a:ext cx="0" cy="0"/>
          <a:chOff x="0" y="0"/>
          <a:chExt cx="0" cy="0"/>
        </a:xfrm>
      </p:grpSpPr>
      <p:sp>
        <p:nvSpPr>
          <p:cNvPr id="2" name="Espace réservé du texte 4">
            <a:extLst>
              <a:ext uri="{FF2B5EF4-FFF2-40B4-BE49-F238E27FC236}">
                <a16:creationId xmlns:a16="http://schemas.microsoft.com/office/drawing/2014/main" id="{9892B3C9-A278-C321-E6B8-125F467D2628}"/>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solidFill>
                  <a:schemeClr val="bg1">
                    <a:lumMod val="95000"/>
                  </a:schemeClr>
                </a:solidFill>
              </a:defRPr>
            </a:lvl1pPr>
          </a:lstStyle>
          <a:p>
            <a:pPr lvl="0"/>
            <a:fld id="{886F0B48-47C9-487F-8C6A-1596AE561BA1}" type="slidenum">
              <a:rPr lang="fr-CA" smtClean="0"/>
              <a:t>‹N°›</a:t>
            </a:fld>
            <a:endParaRPr lang="fr-CA" dirty="0"/>
          </a:p>
        </p:txBody>
      </p:sp>
    </p:spTree>
    <p:extLst>
      <p:ext uri="{BB962C8B-B14F-4D97-AF65-F5344CB8AC3E}">
        <p14:creationId xmlns:p14="http://schemas.microsoft.com/office/powerpoint/2010/main" val="962732818"/>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1560119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26697502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4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AD9F1D6-4C6B-4417-AA39-6B648057B917}" type="slidenum">
              <a:rPr lang="fr-CA" smtClean="0"/>
              <a:t>‹N°›</a:t>
            </a:fld>
            <a:endParaRPr lang="fr-CA"/>
          </a:p>
        </p:txBody>
      </p:sp>
    </p:spTree>
    <p:extLst>
      <p:ext uri="{BB962C8B-B14F-4D97-AF65-F5344CB8AC3E}">
        <p14:creationId xmlns:p14="http://schemas.microsoft.com/office/powerpoint/2010/main" val="3432691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5_Diapositive de titre">
    <p:bg>
      <p:bgPr>
        <a:solidFill>
          <a:srgbClr val="79B8D2"/>
        </a:solidFill>
        <a:effectLst/>
      </p:bgPr>
    </p:bg>
    <p:spTree>
      <p:nvGrpSpPr>
        <p:cNvPr id="1" name=""/>
        <p:cNvGrpSpPr/>
        <p:nvPr/>
      </p:nvGrpSpPr>
      <p:grpSpPr>
        <a:xfrm>
          <a:off x="0" y="0"/>
          <a:ext cx="0" cy="0"/>
          <a:chOff x="0" y="0"/>
          <a:chExt cx="0" cy="0"/>
        </a:xfrm>
      </p:grpSpPr>
      <p:pic>
        <p:nvPicPr>
          <p:cNvPr id="16" name="Image 15" descr="Une image contenant texte, Police, Graphique, logo&#10;&#10;Description générée automatiquement">
            <a:extLst>
              <a:ext uri="{FF2B5EF4-FFF2-40B4-BE49-F238E27FC236}">
                <a16:creationId xmlns:a16="http://schemas.microsoft.com/office/drawing/2014/main" id="{C28315FA-4B89-4A65-9947-517AD6EAA0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17" name="Titre 1">
            <a:extLst>
              <a:ext uri="{FF2B5EF4-FFF2-40B4-BE49-F238E27FC236}">
                <a16:creationId xmlns:a16="http://schemas.microsoft.com/office/drawing/2014/main" id="{21EF1FBB-C79A-4FA9-B7BF-D6E5D23126E3}"/>
              </a:ext>
            </a:extLst>
          </p:cNvPr>
          <p:cNvSpPr>
            <a:spLocks noGrp="1"/>
          </p:cNvSpPr>
          <p:nvPr>
            <p:ph type="title"/>
          </p:nvPr>
        </p:nvSpPr>
        <p:spPr>
          <a:xfrm>
            <a:off x="838199" y="210843"/>
            <a:ext cx="9738816" cy="634115"/>
          </a:xfrm>
        </p:spPr>
        <p:txBody>
          <a:bodyPr/>
          <a:lstStyle>
            <a:lvl1pPr>
              <a:defRPr>
                <a:solidFill>
                  <a:schemeClr val="bg1"/>
                </a:solidFill>
              </a:defRPr>
            </a:lvl1pPr>
          </a:lstStyle>
          <a:p>
            <a:r>
              <a:rPr lang="fr-FR" dirty="0"/>
              <a:t>Modifiez le style du titre</a:t>
            </a:r>
            <a:endParaRPr lang="fr-CA" dirty="0"/>
          </a:p>
        </p:txBody>
      </p:sp>
      <p:pic>
        <p:nvPicPr>
          <p:cNvPr id="5" name="Image 4" descr="Une image contenant texte, Police, Graphique, capture d’écran&#10;&#10;Description générée automatiquement">
            <a:extLst>
              <a:ext uri="{FF2B5EF4-FFF2-40B4-BE49-F238E27FC236}">
                <a16:creationId xmlns:a16="http://schemas.microsoft.com/office/drawing/2014/main" id="{AAD21153-74F6-4A55-9C7E-F0345F9CD872}"/>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1061242" y="6013504"/>
            <a:ext cx="1004210" cy="720000"/>
          </a:xfrm>
          <a:prstGeom prst="rect">
            <a:avLst/>
          </a:prstGeom>
        </p:spPr>
      </p:pic>
    </p:spTree>
    <p:extLst>
      <p:ext uri="{BB962C8B-B14F-4D97-AF65-F5344CB8AC3E}">
        <p14:creationId xmlns:p14="http://schemas.microsoft.com/office/powerpoint/2010/main" val="413687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200" y="210843"/>
            <a:ext cx="9532150" cy="634115"/>
          </a:xfrm>
        </p:spPr>
        <p:txBody>
          <a:bodyPr/>
          <a:lstStyle>
            <a:lvl1pPr>
              <a:defRPr sz="3600">
                <a:solidFill>
                  <a:schemeClr val="bg1"/>
                </a:solidFill>
                <a:effectLst>
                  <a:outerShdw blurRad="38100" dist="38100" dir="2700000" algn="tl">
                    <a:srgbClr val="000000">
                      <a:alpha val="43137"/>
                    </a:srgbClr>
                  </a:outerShdw>
                </a:effectLst>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9" y="1344858"/>
            <a:ext cx="10515600" cy="5028646"/>
          </a:xfrm>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a:t>Cliquez pour modifier les styles du texte du masque</a:t>
            </a:r>
          </a:p>
          <a:p>
            <a:pPr lvl="1"/>
            <a:r>
              <a:rPr lang="fr-FR"/>
              <a:t>Deuxième niveau</a:t>
            </a:r>
          </a:p>
          <a:p>
            <a:pPr lvl="2"/>
            <a:r>
              <a:rPr lang="fr-FR"/>
              <a:t>Troisième niveau</a:t>
            </a:r>
          </a:p>
        </p:txBody>
      </p:sp>
      <p:pic>
        <p:nvPicPr>
          <p:cNvPr id="6" name="Image 5" descr="Une image contenant texte, Police, Graphique, logo&#10;&#10;Description générée automatiquement">
            <a:extLst>
              <a:ext uri="{FF2B5EF4-FFF2-40B4-BE49-F238E27FC236}">
                <a16:creationId xmlns:a16="http://schemas.microsoft.com/office/drawing/2014/main" id="{0CAF763E-297B-4691-A91A-772ACA23CA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Tree>
    <p:extLst>
      <p:ext uri="{BB962C8B-B14F-4D97-AF65-F5344CB8AC3E}">
        <p14:creationId xmlns:p14="http://schemas.microsoft.com/office/powerpoint/2010/main" val="2019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200" y="210843"/>
            <a:ext cx="9532150" cy="634115"/>
          </a:xfrm>
        </p:spPr>
        <p:txBody>
          <a:bodyPr/>
          <a:lstStyle>
            <a:lvl1pPr>
              <a:defRPr sz="3600">
                <a:solidFill>
                  <a:schemeClr val="bg1"/>
                </a:solidFill>
                <a:effectLst>
                  <a:outerShdw blurRad="38100" dist="38100" dir="2700000" algn="tl">
                    <a:srgbClr val="000000">
                      <a:alpha val="43137"/>
                    </a:srgbClr>
                  </a:outerShdw>
                </a:effectLst>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9" y="1344858"/>
            <a:ext cx="10515600" cy="5028646"/>
          </a:xfrm>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a:t>Cliquez pour modifier les styles du texte du masque</a:t>
            </a:r>
          </a:p>
          <a:p>
            <a:pPr lvl="1"/>
            <a:r>
              <a:rPr lang="fr-FR"/>
              <a:t>Deuxième niveau</a:t>
            </a:r>
          </a:p>
          <a:p>
            <a:pPr lvl="2"/>
            <a:r>
              <a:rPr lang="fr-FR"/>
              <a:t>Troisième niveau</a:t>
            </a:r>
          </a:p>
        </p:txBody>
      </p:sp>
      <p:pic>
        <p:nvPicPr>
          <p:cNvPr id="6" name="Image 5" descr="Une image contenant texte, Police, Graphique, logo&#10;&#10;Description générée automatiquement">
            <a:extLst>
              <a:ext uri="{FF2B5EF4-FFF2-40B4-BE49-F238E27FC236}">
                <a16:creationId xmlns:a16="http://schemas.microsoft.com/office/drawing/2014/main" id="{0CAF763E-297B-4691-A91A-772ACA23CA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4" name="Espace réservé du texte 4">
            <a:extLst>
              <a:ext uri="{FF2B5EF4-FFF2-40B4-BE49-F238E27FC236}">
                <a16:creationId xmlns:a16="http://schemas.microsoft.com/office/drawing/2014/main" id="{C4439550-391D-C66A-5398-5F9A2DDC30C1}"/>
              </a:ext>
            </a:extLst>
          </p:cNvPr>
          <p:cNvSpPr>
            <a:spLocks noGrp="1"/>
          </p:cNvSpPr>
          <p:nvPr>
            <p:ph type="body" sz="quarter" idx="10"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306032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199" y="210843"/>
            <a:ext cx="9656929" cy="634115"/>
          </a:xfrm>
        </p:spPr>
        <p:txBody>
          <a:bodyPr/>
          <a:lstStyle>
            <a:lvl1pPr>
              <a:defRPr sz="3600">
                <a:solidFill>
                  <a:schemeClr val="bg1"/>
                </a:solidFill>
                <a:effectLst>
                  <a:outerShdw blurRad="38100" dist="38100" dir="2700000" algn="tl">
                    <a:srgbClr val="000000">
                      <a:alpha val="43137"/>
                    </a:srgbClr>
                  </a:outerShdw>
                </a:effectLst>
              </a:defRPr>
            </a:lvl1pPr>
          </a:lstStyle>
          <a:p>
            <a:endParaRPr lang="fr-CA"/>
          </a:p>
        </p:txBody>
      </p:sp>
      <p:sp>
        <p:nvSpPr>
          <p:cNvPr id="3" name="Espace réservé du contenu 2">
            <a:extLst>
              <a:ext uri="{FF2B5EF4-FFF2-40B4-BE49-F238E27FC236}">
                <a16:creationId xmlns:a16="http://schemas.microsoft.com/office/drawing/2014/main" id="{386ACCD7-8575-4EBD-9D83-6E764EFE0452}"/>
              </a:ext>
            </a:extLst>
          </p:cNvPr>
          <p:cNvSpPr>
            <a:spLocks noGrp="1"/>
          </p:cNvSpPr>
          <p:nvPr>
            <p:ph idx="1"/>
          </p:nvPr>
        </p:nvSpPr>
        <p:spPr>
          <a:xfrm>
            <a:off x="838198" y="1344858"/>
            <a:ext cx="5044127" cy="4584602"/>
          </a:xfrm>
          <a:ln w="19050">
            <a:solidFill>
              <a:srgbClr val="79B8D2"/>
            </a:solidFill>
          </a:ln>
        </p:spPr>
        <p:txBody>
          <a:bodyPr/>
          <a:lstStyle>
            <a:lvl1pPr marL="228600" indent="-228600">
              <a:lnSpc>
                <a:spcPct val="100000"/>
              </a:lnSpc>
              <a:spcBef>
                <a:spcPts val="0"/>
              </a:spcBef>
              <a:spcAft>
                <a:spcPts val="600"/>
              </a:spcAft>
              <a:buClr>
                <a:srgbClr val="D32235"/>
              </a:buClr>
              <a:buFont typeface="Wingdings" panose="05000000000000000000" pitchFamily="2" charset="2"/>
              <a:buChar char="§"/>
              <a:defRPr/>
            </a:lvl1pPr>
            <a:lvl2pPr marL="536575" indent="-273050">
              <a:lnSpc>
                <a:spcPct val="100000"/>
              </a:lnSpc>
              <a:spcBef>
                <a:spcPts val="0"/>
              </a:spcBef>
              <a:spcAft>
                <a:spcPts val="600"/>
              </a:spcAft>
              <a:buClr>
                <a:srgbClr val="79B8D2"/>
              </a:buClr>
              <a:defRPr/>
            </a:lvl2pPr>
            <a:lvl3pPr marL="811213" indent="-274638">
              <a:lnSpc>
                <a:spcPct val="100000"/>
              </a:lnSpc>
              <a:spcBef>
                <a:spcPts val="0"/>
              </a:spcBef>
              <a:spcAft>
                <a:spcPts val="600"/>
              </a:spcAft>
              <a:buFont typeface="Wingdings" panose="05000000000000000000" pitchFamily="2" charset="2"/>
              <a:buChar char="ü"/>
              <a:defRPr/>
            </a:lvl3pPr>
          </a:lstStyle>
          <a:p>
            <a:pPr lvl="0"/>
            <a:r>
              <a:rPr lang="fr-FR"/>
              <a:t>Cliquez pour modifier les styles du texte du masque</a:t>
            </a:r>
          </a:p>
          <a:p>
            <a:pPr lvl="1"/>
            <a:r>
              <a:rPr lang="fr-FR"/>
              <a:t>Deuxième niveau</a:t>
            </a:r>
          </a:p>
          <a:p>
            <a:pPr lvl="2"/>
            <a:r>
              <a:rPr lang="fr-FR"/>
              <a:t>Troisième niveau</a:t>
            </a:r>
          </a:p>
        </p:txBody>
      </p:sp>
      <p:sp>
        <p:nvSpPr>
          <p:cNvPr id="6" name="Espace réservé du contenu 2">
            <a:extLst>
              <a:ext uri="{FF2B5EF4-FFF2-40B4-BE49-F238E27FC236}">
                <a16:creationId xmlns:a16="http://schemas.microsoft.com/office/drawing/2014/main" id="{9E0D8B56-A791-4C3C-BDAB-84C40D90C0BC}"/>
              </a:ext>
            </a:extLst>
          </p:cNvPr>
          <p:cNvSpPr>
            <a:spLocks noGrp="1"/>
          </p:cNvSpPr>
          <p:nvPr>
            <p:ph idx="10"/>
          </p:nvPr>
        </p:nvSpPr>
        <p:spPr>
          <a:xfrm>
            <a:off x="6309672" y="1344858"/>
            <a:ext cx="5044127" cy="4584602"/>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pic>
        <p:nvPicPr>
          <p:cNvPr id="8" name="Image 7" descr="Une image contenant texte, Police, Graphique, logo&#10;&#10;Description générée automatiquement">
            <a:extLst>
              <a:ext uri="{FF2B5EF4-FFF2-40B4-BE49-F238E27FC236}">
                <a16:creationId xmlns:a16="http://schemas.microsoft.com/office/drawing/2014/main" id="{B28CD6B0-9E18-4216-BFE4-70934E595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4" name="Espace réservé du texte 4">
            <a:extLst>
              <a:ext uri="{FF2B5EF4-FFF2-40B4-BE49-F238E27FC236}">
                <a16:creationId xmlns:a16="http://schemas.microsoft.com/office/drawing/2014/main" id="{4D179C7C-CCF6-8FDA-080D-B0007E480206}"/>
              </a:ext>
            </a:extLst>
          </p:cNvPr>
          <p:cNvSpPr>
            <a:spLocks noGrp="1"/>
          </p:cNvSpPr>
          <p:nvPr>
            <p:ph type="body" sz="quarter" idx="11"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209848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8163E6-EA64-446A-8EEB-E621D65F7437}"/>
              </a:ext>
            </a:extLst>
          </p:cNvPr>
          <p:cNvSpPr/>
          <p:nvPr userDrawn="1"/>
        </p:nvSpPr>
        <p:spPr>
          <a:xfrm>
            <a:off x="0" y="0"/>
            <a:ext cx="12192000" cy="933254"/>
          </a:xfrm>
          <a:prstGeom prst="rect">
            <a:avLst/>
          </a:prstGeom>
          <a:solidFill>
            <a:srgbClr val="79B8D2"/>
          </a:solidFill>
          <a:ln>
            <a:solidFill>
              <a:srgbClr val="79B8D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454E3E61-7310-4D08-A316-5EABF83B47FC}"/>
              </a:ext>
            </a:extLst>
          </p:cNvPr>
          <p:cNvSpPr>
            <a:spLocks noGrp="1"/>
          </p:cNvSpPr>
          <p:nvPr>
            <p:ph type="title"/>
          </p:nvPr>
        </p:nvSpPr>
        <p:spPr>
          <a:xfrm>
            <a:off x="838199" y="210843"/>
            <a:ext cx="9769242" cy="634115"/>
          </a:xfrm>
        </p:spPr>
        <p:txBody>
          <a:bodyPr/>
          <a:lstStyle>
            <a:lvl1pPr>
              <a:defRPr sz="3600">
                <a:solidFill>
                  <a:schemeClr val="bg1"/>
                </a:solidFill>
                <a:effectLst>
                  <a:outerShdw blurRad="38100" dist="38100" dir="2700000" algn="tl">
                    <a:srgbClr val="000000">
                      <a:alpha val="43137"/>
                    </a:srgbClr>
                  </a:outerShdw>
                </a:effectLst>
              </a:defRPr>
            </a:lvl1pPr>
          </a:lstStyle>
          <a:p>
            <a:endParaRPr lang="fr-CA"/>
          </a:p>
        </p:txBody>
      </p:sp>
      <p:sp>
        <p:nvSpPr>
          <p:cNvPr id="6" name="Espace réservé du contenu 2">
            <a:extLst>
              <a:ext uri="{FF2B5EF4-FFF2-40B4-BE49-F238E27FC236}">
                <a16:creationId xmlns:a16="http://schemas.microsoft.com/office/drawing/2014/main" id="{9E0D8B56-A791-4C3C-BDAB-84C40D90C0BC}"/>
              </a:ext>
            </a:extLst>
          </p:cNvPr>
          <p:cNvSpPr>
            <a:spLocks noGrp="1"/>
          </p:cNvSpPr>
          <p:nvPr>
            <p:ph idx="10"/>
          </p:nvPr>
        </p:nvSpPr>
        <p:spPr>
          <a:xfrm>
            <a:off x="838199" y="1118613"/>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9" name="Espace réservé du contenu 2">
            <a:extLst>
              <a:ext uri="{FF2B5EF4-FFF2-40B4-BE49-F238E27FC236}">
                <a16:creationId xmlns:a16="http://schemas.microsoft.com/office/drawing/2014/main" id="{D5ACB679-4E49-4982-836B-91C4F2165292}"/>
              </a:ext>
            </a:extLst>
          </p:cNvPr>
          <p:cNvSpPr>
            <a:spLocks noGrp="1"/>
          </p:cNvSpPr>
          <p:nvPr>
            <p:ph idx="11"/>
          </p:nvPr>
        </p:nvSpPr>
        <p:spPr>
          <a:xfrm>
            <a:off x="4571208" y="1118613"/>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10" name="Espace réservé du contenu 2">
            <a:extLst>
              <a:ext uri="{FF2B5EF4-FFF2-40B4-BE49-F238E27FC236}">
                <a16:creationId xmlns:a16="http://schemas.microsoft.com/office/drawing/2014/main" id="{72F6B6A4-FC35-4C80-A611-92C3CF2F327B}"/>
              </a:ext>
            </a:extLst>
          </p:cNvPr>
          <p:cNvSpPr>
            <a:spLocks noGrp="1"/>
          </p:cNvSpPr>
          <p:nvPr>
            <p:ph idx="12"/>
          </p:nvPr>
        </p:nvSpPr>
        <p:spPr>
          <a:xfrm>
            <a:off x="838199" y="3560155"/>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11" name="Espace réservé du contenu 2">
            <a:extLst>
              <a:ext uri="{FF2B5EF4-FFF2-40B4-BE49-F238E27FC236}">
                <a16:creationId xmlns:a16="http://schemas.microsoft.com/office/drawing/2014/main" id="{CB8876D8-68FD-425E-A09D-978E8CEDC90A}"/>
              </a:ext>
            </a:extLst>
          </p:cNvPr>
          <p:cNvSpPr>
            <a:spLocks noGrp="1"/>
          </p:cNvSpPr>
          <p:nvPr>
            <p:ph idx="13"/>
          </p:nvPr>
        </p:nvSpPr>
        <p:spPr>
          <a:xfrm>
            <a:off x="4571208" y="3560155"/>
            <a:ext cx="3513058" cy="2322169"/>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sp>
        <p:nvSpPr>
          <p:cNvPr id="12" name="Espace réservé du contenu 2">
            <a:extLst>
              <a:ext uri="{FF2B5EF4-FFF2-40B4-BE49-F238E27FC236}">
                <a16:creationId xmlns:a16="http://schemas.microsoft.com/office/drawing/2014/main" id="{51BBD120-DA7A-48BC-8DF0-A5437BCC8EEC}"/>
              </a:ext>
            </a:extLst>
          </p:cNvPr>
          <p:cNvSpPr>
            <a:spLocks noGrp="1"/>
          </p:cNvSpPr>
          <p:nvPr>
            <p:ph idx="14"/>
          </p:nvPr>
        </p:nvSpPr>
        <p:spPr>
          <a:xfrm>
            <a:off x="8304217" y="1144097"/>
            <a:ext cx="3513058" cy="4738227"/>
          </a:xfrm>
          <a:ln w="19050">
            <a:solidFill>
              <a:srgbClr val="79B8D2"/>
            </a:solidFill>
          </a:ln>
        </p:spPr>
        <p:txBody>
          <a:bodyPr vert="horz" lIns="91440" tIns="45720" rIns="91440" bIns="45720" rtlCol="0">
            <a:normAutofit/>
          </a:bodyPr>
          <a:lstStyle>
            <a:lvl1pPr>
              <a:defRPr lang="fr-FR" dirty="0"/>
            </a:lvl1pPr>
            <a:lvl2pPr>
              <a:defRPr lang="fr-FR" dirty="0"/>
            </a:lvl2pPr>
            <a:lvl3pPr>
              <a:defRPr lang="fr-FR" dirty="0"/>
            </a:lvl3pPr>
          </a:lstStyle>
          <a:p>
            <a:pPr lvl="0">
              <a:lnSpc>
                <a:spcPct val="100000"/>
              </a:lnSpc>
              <a:spcBef>
                <a:spcPts val="0"/>
              </a:spcBef>
              <a:spcAft>
                <a:spcPts val="600"/>
              </a:spcAft>
              <a:buClr>
                <a:srgbClr val="D32235"/>
              </a:buClr>
              <a:buFont typeface="Wingdings" panose="05000000000000000000" pitchFamily="2" charset="2"/>
              <a:buChar char="§"/>
            </a:pPr>
            <a:r>
              <a:rPr lang="fr-FR"/>
              <a:t>Cliquez pour modifier les styles du texte du masque</a:t>
            </a:r>
          </a:p>
          <a:p>
            <a:pPr marL="536575" lvl="1" indent="-273050">
              <a:lnSpc>
                <a:spcPct val="100000"/>
              </a:lnSpc>
              <a:spcBef>
                <a:spcPts val="0"/>
              </a:spcBef>
              <a:spcAft>
                <a:spcPts val="600"/>
              </a:spcAft>
              <a:buClr>
                <a:srgbClr val="79B8D2"/>
              </a:buClr>
            </a:pPr>
            <a:r>
              <a:rPr lang="fr-FR"/>
              <a:t>Deuxième niveau</a:t>
            </a:r>
          </a:p>
          <a:p>
            <a:pPr marL="811213" lvl="2" indent="-274638">
              <a:lnSpc>
                <a:spcPct val="100000"/>
              </a:lnSpc>
              <a:spcBef>
                <a:spcPts val="0"/>
              </a:spcBef>
              <a:spcAft>
                <a:spcPts val="600"/>
              </a:spcAft>
              <a:buFont typeface="Wingdings" panose="05000000000000000000" pitchFamily="2" charset="2"/>
              <a:buChar char="ü"/>
            </a:pPr>
            <a:r>
              <a:rPr lang="fr-FR"/>
              <a:t>Troisième niveau</a:t>
            </a:r>
          </a:p>
        </p:txBody>
      </p:sp>
      <p:pic>
        <p:nvPicPr>
          <p:cNvPr id="13" name="Image 12" descr="Une image contenant texte, Police, Graphique, logo&#10;&#10;Description générée automatiquement">
            <a:extLst>
              <a:ext uri="{FF2B5EF4-FFF2-40B4-BE49-F238E27FC236}">
                <a16:creationId xmlns:a16="http://schemas.microsoft.com/office/drawing/2014/main" id="{74EEF7BE-D599-4977-8274-8D9F87B72F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441" y="70001"/>
            <a:ext cx="1202218" cy="774957"/>
          </a:xfrm>
          <a:prstGeom prst="rect">
            <a:avLst/>
          </a:prstGeom>
        </p:spPr>
      </p:pic>
      <p:sp>
        <p:nvSpPr>
          <p:cNvPr id="3" name="Espace réservé du texte 4">
            <a:extLst>
              <a:ext uri="{FF2B5EF4-FFF2-40B4-BE49-F238E27FC236}">
                <a16:creationId xmlns:a16="http://schemas.microsoft.com/office/drawing/2014/main" id="{7AC6F626-8950-CE1E-8C7D-EA504B600157}"/>
              </a:ext>
            </a:extLst>
          </p:cNvPr>
          <p:cNvSpPr>
            <a:spLocks noGrp="1"/>
          </p:cNvSpPr>
          <p:nvPr>
            <p:ph type="body" sz="quarter" idx="15" hasCustomPrompt="1"/>
          </p:nvPr>
        </p:nvSpPr>
        <p:spPr>
          <a:xfrm>
            <a:off x="5607050" y="6501395"/>
            <a:ext cx="977900" cy="291523"/>
          </a:xfrm>
        </p:spPr>
        <p:txBody>
          <a:bodyPr>
            <a:noAutofit/>
          </a:bodyPr>
          <a:lstStyle>
            <a:lvl1pPr marL="0" indent="0" algn="ctr">
              <a:buNone/>
              <a:defRPr sz="1600"/>
            </a:lvl1pPr>
          </a:lstStyle>
          <a:p>
            <a:pPr lvl="0"/>
            <a:fld id="{886F0B48-47C9-487F-8C6A-1596AE561BA1}" type="slidenum">
              <a:rPr lang="fr-CA" smtClean="0"/>
              <a:t>‹N°›</a:t>
            </a:fld>
            <a:endParaRPr lang="fr-CA"/>
          </a:p>
        </p:txBody>
      </p:sp>
    </p:spTree>
    <p:extLst>
      <p:ext uri="{BB962C8B-B14F-4D97-AF65-F5344CB8AC3E}">
        <p14:creationId xmlns:p14="http://schemas.microsoft.com/office/powerpoint/2010/main" val="192135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5.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14.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1.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104E751-D44F-4A74-B0D0-AFF65224E9DB}"/>
              </a:ext>
            </a:extLst>
          </p:cNvPr>
          <p:cNvSpPr>
            <a:spLocks noGrp="1"/>
          </p:cNvSpPr>
          <p:nvPr>
            <p:ph type="title"/>
          </p:nvPr>
        </p:nvSpPr>
        <p:spPr>
          <a:xfrm>
            <a:off x="838199" y="210843"/>
            <a:ext cx="9834350" cy="634115"/>
          </a:xfrm>
          <a:prstGeom prst="rect">
            <a:avLst/>
          </a:prstGeom>
        </p:spPr>
        <p:txBody>
          <a:bodyPr vert="horz" lIns="91440" tIns="45720" rIns="91440" bIns="45720" rtlCol="0" anchor="ctr">
            <a:no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BD6B0572-A532-42D5-93EC-993B0D262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pic>
        <p:nvPicPr>
          <p:cNvPr id="11" name="Image 10" descr="Une image contenant Graphique, graphisme, clipart, conception&#10;&#10;Description générée automatiquement">
            <a:extLst>
              <a:ext uri="{FF2B5EF4-FFF2-40B4-BE49-F238E27FC236}">
                <a16:creationId xmlns:a16="http://schemas.microsoft.com/office/drawing/2014/main" id="{171D48D4-8F86-445C-B48F-B9F2E7DCEC77}"/>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672549" y="140900"/>
            <a:ext cx="1200733" cy="774000"/>
          </a:xfrm>
          <a:prstGeom prst="rect">
            <a:avLst/>
          </a:prstGeom>
        </p:spPr>
      </p:pic>
      <p:sp>
        <p:nvSpPr>
          <p:cNvPr id="4" name="Espace réservé du texte 4">
            <a:extLst>
              <a:ext uri="{FF2B5EF4-FFF2-40B4-BE49-F238E27FC236}">
                <a16:creationId xmlns:a16="http://schemas.microsoft.com/office/drawing/2014/main" id="{1513CB59-E5EF-8EC0-DAD7-CC7FFAF4262C}"/>
              </a:ext>
            </a:extLst>
          </p:cNvPr>
          <p:cNvSpPr txBox="1">
            <a:spLocks/>
          </p:cNvSpPr>
          <p:nvPr userDrawn="1"/>
        </p:nvSpPr>
        <p:spPr>
          <a:xfrm>
            <a:off x="5607050" y="6501395"/>
            <a:ext cx="977900" cy="291523"/>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86F0B48-47C9-487F-8C6A-1596AE561BA1}" type="slidenum">
              <a:rPr lang="fr-CA" smtClean="0"/>
              <a:pPr/>
              <a:t>‹N°›</a:t>
            </a:fld>
            <a:endParaRPr lang="fr-CA"/>
          </a:p>
        </p:txBody>
      </p:sp>
    </p:spTree>
    <p:extLst>
      <p:ext uri="{BB962C8B-B14F-4D97-AF65-F5344CB8AC3E}">
        <p14:creationId xmlns:p14="http://schemas.microsoft.com/office/powerpoint/2010/main" val="410407974"/>
      </p:ext>
    </p:extLst>
  </p:cSld>
  <p:clrMap bg1="lt1" tx1="dk1" bg2="lt2" tx2="dk2" accent1="accent1" accent2="accent2" accent3="accent3" accent4="accent4" accent5="accent5" accent6="accent6" hlink="hlink" folHlink="folHlink"/>
  <p:sldLayoutIdLst>
    <p:sldLayoutId id="2147483664" r:id="rId1"/>
    <p:sldLayoutId id="2147483792" r:id="rId2"/>
    <p:sldLayoutId id="2147483791" r:id="rId3"/>
    <p:sldLayoutId id="2147483666" r:id="rId4"/>
    <p:sldLayoutId id="2147483793" r:id="rId5"/>
    <p:sldLayoutId id="2147483650" r:id="rId6"/>
    <p:sldLayoutId id="2147483778" r:id="rId7"/>
    <p:sldLayoutId id="2147483661" r:id="rId8"/>
    <p:sldLayoutId id="2147483662" r:id="rId9"/>
    <p:sldLayoutId id="2147483654" r:id="rId10"/>
    <p:sldLayoutId id="2147483663" r:id="rId11"/>
    <p:sldLayoutId id="2147483649" r:id="rId12"/>
    <p:sldLayoutId id="2147483655" r:id="rId13"/>
    <p:sldLayoutId id="2147483813" r:id="rId14"/>
  </p:sldLayoutIdLst>
  <p:hf hdr="0" ftr="0" dt="0"/>
  <p:txStyles>
    <p:titleStyle>
      <a:lvl1pPr algn="l" defTabSz="914400" rtl="0" eaLnBrk="1" latinLnBrk="0" hangingPunct="1">
        <a:lnSpc>
          <a:spcPct val="90000"/>
        </a:lnSpc>
        <a:spcBef>
          <a:spcPct val="0"/>
        </a:spcBef>
        <a:buNone/>
        <a:defRPr sz="3600" kern="1200">
          <a:solidFill>
            <a:schemeClr val="tx1"/>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screen">
            <a:alphaModFix amt="35000"/>
            <a:lum/>
            <a:extLst>
              <a:ext uri="{28A0092B-C50C-407E-A947-70E740481C1C}">
                <a14:useLocalDpi xmlns:a14="http://schemas.microsoft.com/office/drawing/2010/main"/>
              </a:ext>
            </a:extLst>
          </a:blip>
          <a:srcRect/>
          <a:stretch>
            <a:fillRect t="-14000" b="-14000"/>
          </a:stretch>
        </a:blipFill>
        <a:effectLst/>
      </p:bgPr>
    </p:bg>
    <p:spTree>
      <p:nvGrpSpPr>
        <p:cNvPr id="1" name=""/>
        <p:cNvGrpSpPr/>
        <p:nvPr/>
      </p:nvGrpSpPr>
      <p:grpSpPr>
        <a:xfrm>
          <a:off x="0" y="0"/>
          <a:ext cx="0" cy="0"/>
          <a:chOff x="0" y="0"/>
          <a:chExt cx="0" cy="0"/>
        </a:xfrm>
      </p:grpSpPr>
      <p:pic>
        <p:nvPicPr>
          <p:cNvPr id="3" name="Image 2" descr="Une image contenant Graphique, graphisme, clipart, conception&#10;&#10;Description générée automatiquement">
            <a:extLst>
              <a:ext uri="{FF2B5EF4-FFF2-40B4-BE49-F238E27FC236}">
                <a16:creationId xmlns:a16="http://schemas.microsoft.com/office/drawing/2014/main" id="{765671C0-6CC6-419B-B05D-389E402D860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454640" y="351207"/>
            <a:ext cx="1200733" cy="774000"/>
          </a:xfrm>
          <a:prstGeom prst="rect">
            <a:avLst/>
          </a:prstGeom>
        </p:spPr>
      </p:pic>
    </p:spTree>
    <p:extLst>
      <p:ext uri="{BB962C8B-B14F-4D97-AF65-F5344CB8AC3E}">
        <p14:creationId xmlns:p14="http://schemas.microsoft.com/office/powerpoint/2010/main" val="3536584027"/>
      </p:ext>
    </p:extLst>
  </p:cSld>
  <p:clrMap bg1="lt1" tx1="dk1" bg2="lt2" tx2="dk2" accent1="accent1" accent2="accent2" accent3="accent3" accent4="accent4" accent5="accent5" accent6="accent6" hlink="hlink" folHlink="folHlink"/>
  <p:sldLayoutIdLst>
    <p:sldLayoutId id="2147483673" r:id="rId1"/>
    <p:sldLayoutId id="2147483679" r:id="rId2"/>
    <p:sldLayoutId id="2147483724" r:id="rId3"/>
    <p:sldLayoutId id="2147483752" r:id="rId4"/>
    <p:sldLayoutId id="2147483758" r:id="rId5"/>
    <p:sldLayoutId id="2147483765"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362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9F1D6-4C6B-4417-AA39-6B648057B917}" type="slidenum">
              <a:rPr lang="fr-CA" smtClean="0"/>
              <a:t>‹N°›</a:t>
            </a:fld>
            <a:endParaRPr lang="fr-CA"/>
          </a:p>
        </p:txBody>
      </p:sp>
      <p:pic>
        <p:nvPicPr>
          <p:cNvPr id="8" name="Image 7" descr="Une image contenant Graphique, graphisme, conception&#10;&#10;Description générée automatiquement">
            <a:extLst>
              <a:ext uri="{FF2B5EF4-FFF2-40B4-BE49-F238E27FC236}">
                <a16:creationId xmlns:a16="http://schemas.microsoft.com/office/drawing/2014/main" id="{1ED1DFF4-DB4B-4D95-98B2-58F9A5EC3A73}"/>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223365" y="287844"/>
            <a:ext cx="1738513" cy="598847"/>
          </a:xfrm>
          <a:prstGeom prst="rect">
            <a:avLst/>
          </a:prstGeom>
        </p:spPr>
      </p:pic>
      <p:pic>
        <p:nvPicPr>
          <p:cNvPr id="10" name="Image 9" descr="Une image contenant texte, Police, Graphique, graphisme&#10;&#10;Description générée automatiquement">
            <a:extLst>
              <a:ext uri="{FF2B5EF4-FFF2-40B4-BE49-F238E27FC236}">
                <a16:creationId xmlns:a16="http://schemas.microsoft.com/office/drawing/2014/main" id="{207FD5A2-8F1E-46A4-8E20-5C86ABBF688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972800" y="5818278"/>
            <a:ext cx="989078" cy="990366"/>
          </a:xfrm>
          <a:prstGeom prst="rect">
            <a:avLst/>
          </a:prstGeom>
        </p:spPr>
      </p:pic>
    </p:spTree>
    <p:extLst>
      <p:ext uri="{BB962C8B-B14F-4D97-AF65-F5344CB8AC3E}">
        <p14:creationId xmlns:p14="http://schemas.microsoft.com/office/powerpoint/2010/main" val="377411644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B9EC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104E751-D44F-4A74-B0D0-AFF65224E9DB}"/>
              </a:ext>
            </a:extLst>
          </p:cNvPr>
          <p:cNvSpPr>
            <a:spLocks noGrp="1"/>
          </p:cNvSpPr>
          <p:nvPr>
            <p:ph type="title"/>
          </p:nvPr>
        </p:nvSpPr>
        <p:spPr>
          <a:xfrm>
            <a:off x="838199" y="210843"/>
            <a:ext cx="9834350" cy="634115"/>
          </a:xfrm>
          <a:prstGeom prst="rect">
            <a:avLst/>
          </a:prstGeom>
        </p:spPr>
        <p:txBody>
          <a:bodyPr vert="horz" lIns="91440" tIns="45720" rIns="91440" bIns="45720" rtlCol="0" anchor="ctr">
            <a:noAutofit/>
          </a:bodyPr>
          <a:lstStyle/>
          <a:p>
            <a:r>
              <a:rPr lang="fr-FR" dirty="0"/>
              <a:t>Modifiez le style du titre</a:t>
            </a:r>
            <a:endParaRPr lang="fr-CA" dirty="0"/>
          </a:p>
        </p:txBody>
      </p:sp>
      <p:sp>
        <p:nvSpPr>
          <p:cNvPr id="3" name="Espace réservé du texte 2">
            <a:extLst>
              <a:ext uri="{FF2B5EF4-FFF2-40B4-BE49-F238E27FC236}">
                <a16:creationId xmlns:a16="http://schemas.microsoft.com/office/drawing/2014/main" id="{BD6B0572-A532-42D5-93EC-993B0D262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pic>
        <p:nvPicPr>
          <p:cNvPr id="11" name="Image 10" descr="Une image contenant Graphique, graphisme, clipart, conception&#10;&#10;Description générée automatiquement">
            <a:extLst>
              <a:ext uri="{FF2B5EF4-FFF2-40B4-BE49-F238E27FC236}">
                <a16:creationId xmlns:a16="http://schemas.microsoft.com/office/drawing/2014/main" id="{171D48D4-8F86-445C-B48F-B9F2E7DCEC77}"/>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672549" y="140900"/>
            <a:ext cx="1200733" cy="774000"/>
          </a:xfrm>
          <a:prstGeom prst="rect">
            <a:avLst/>
          </a:prstGeom>
        </p:spPr>
      </p:pic>
      <p:sp>
        <p:nvSpPr>
          <p:cNvPr id="4" name="Espace réservé du texte 4">
            <a:extLst>
              <a:ext uri="{FF2B5EF4-FFF2-40B4-BE49-F238E27FC236}">
                <a16:creationId xmlns:a16="http://schemas.microsoft.com/office/drawing/2014/main" id="{1513CB59-E5EF-8EC0-DAD7-CC7FFAF4262C}"/>
              </a:ext>
            </a:extLst>
          </p:cNvPr>
          <p:cNvSpPr txBox="1">
            <a:spLocks/>
          </p:cNvSpPr>
          <p:nvPr userDrawn="1"/>
        </p:nvSpPr>
        <p:spPr>
          <a:xfrm>
            <a:off x="5607050" y="6501395"/>
            <a:ext cx="977900" cy="291523"/>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86F0B48-47C9-487F-8C6A-1596AE561BA1}" type="slidenum">
              <a:rPr lang="fr-CA" smtClean="0"/>
              <a:pPr/>
              <a:t>‹N°›</a:t>
            </a:fld>
            <a:endParaRPr lang="fr-CA" dirty="0"/>
          </a:p>
        </p:txBody>
      </p:sp>
    </p:spTree>
    <p:extLst>
      <p:ext uri="{BB962C8B-B14F-4D97-AF65-F5344CB8AC3E}">
        <p14:creationId xmlns:p14="http://schemas.microsoft.com/office/powerpoint/2010/main" val="305457377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Lst>
  <p:hf hdr="0" ftr="0" dt="0"/>
  <p:txStyles>
    <p:titleStyle>
      <a:lvl1pPr algn="l" defTabSz="914400" rtl="0" eaLnBrk="1" latinLnBrk="0" hangingPunct="1">
        <a:lnSpc>
          <a:spcPct val="90000"/>
        </a:lnSpc>
        <a:spcBef>
          <a:spcPct val="0"/>
        </a:spcBef>
        <a:buNone/>
        <a:defRPr sz="3600" kern="1200">
          <a:solidFill>
            <a:schemeClr val="tx1"/>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9.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chart" Target="../charts/chart3.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6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2.xml"/><Relationship Id="rId1" Type="http://schemas.openxmlformats.org/officeDocument/2006/relationships/tags" Target="../tags/tag7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4.xml"/><Relationship Id="rId1" Type="http://schemas.openxmlformats.org/officeDocument/2006/relationships/tags" Target="../tags/tag73.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8.png"/><Relationship Id="rId5" Type="http://schemas.openxmlformats.org/officeDocument/2006/relationships/tags" Target="../tags/tag6.xml"/><Relationship Id="rId10" Type="http://schemas.openxmlformats.org/officeDocument/2006/relationships/image" Target="../media/image17.png"/><Relationship Id="rId4" Type="http://schemas.openxmlformats.org/officeDocument/2006/relationships/tags" Target="../tags/tag5.xml"/><Relationship Id="rId9"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image" Target="../media/image23.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22.png"/><Relationship Id="rId5" Type="http://schemas.openxmlformats.org/officeDocument/2006/relationships/tags" Target="../tags/tag14.xml"/><Relationship Id="rId10" Type="http://schemas.openxmlformats.org/officeDocument/2006/relationships/image" Target="../media/image21.png"/><Relationship Id="rId4" Type="http://schemas.openxmlformats.org/officeDocument/2006/relationships/tags" Target="../tags/tag13.xml"/><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25.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1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24.png"/><Relationship Id="rId5" Type="http://schemas.openxmlformats.org/officeDocument/2006/relationships/tags" Target="../tags/tag20.xml"/><Relationship Id="rId10" Type="http://schemas.openxmlformats.org/officeDocument/2006/relationships/notesSlide" Target="../notesSlides/notesSlide3.xml"/><Relationship Id="rId4" Type="http://schemas.openxmlformats.org/officeDocument/2006/relationships/tags" Target="../tags/tag19.xml"/><Relationship Id="rId9"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hemeOverride" Target="../theme/themeOverride1.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chart" Target="../charts/chart1.xml"/><Relationship Id="rId4" Type="http://schemas.openxmlformats.org/officeDocument/2006/relationships/tags" Target="../tags/tag26.xml"/><Relationship Id="rId9"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32.xml"/><Relationship Id="rId7" Type="http://schemas.openxmlformats.org/officeDocument/2006/relationships/notesSlide" Target="../notesSlides/notesSlide5.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6.xml"/><Relationship Id="rId5" Type="http://schemas.openxmlformats.org/officeDocument/2006/relationships/tags" Target="../tags/tag34.xml"/><Relationship Id="rId4" Type="http://schemas.openxmlformats.org/officeDocument/2006/relationships/tags" Target="../tags/tag33.xml"/></Relationships>
</file>

<file path=ppt/slides/_rels/slide7.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hemeOverride" Target="../theme/themeOverride2.xml"/><Relationship Id="rId6" Type="http://schemas.openxmlformats.org/officeDocument/2006/relationships/tags" Target="../tags/tag39.xml"/><Relationship Id="rId11" Type="http://schemas.openxmlformats.org/officeDocument/2006/relationships/chart" Target="../charts/chart2.xml"/><Relationship Id="rId5" Type="http://schemas.openxmlformats.org/officeDocument/2006/relationships/tags" Target="../tags/tag38.xml"/><Relationship Id="rId10" Type="http://schemas.openxmlformats.org/officeDocument/2006/relationships/notesSlide" Target="../notesSlides/notesSlide6.xml"/><Relationship Id="rId4" Type="http://schemas.openxmlformats.org/officeDocument/2006/relationships/tags" Target="../tags/tag37.xml"/><Relationship Id="rId9"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3.xml"/><Relationship Id="rId1" Type="http://schemas.openxmlformats.org/officeDocument/2006/relationships/tags" Target="../tags/tag42.xml"/></Relationships>
</file>

<file path=ppt/slides/_rels/slide9.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notesSlide" Target="../notesSlides/notesSlide7.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slideLayout" Target="../slideLayouts/slideLayout6.xml"/><Relationship Id="rId5" Type="http://schemas.openxmlformats.org/officeDocument/2006/relationships/tags" Target="../tags/tag48.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B0714EC-037E-AE97-E097-07F1712BAF60}"/>
              </a:ext>
            </a:extLst>
          </p:cNvPr>
          <p:cNvSpPr>
            <a:spLocks noGrp="1"/>
          </p:cNvSpPr>
          <p:nvPr>
            <p:ph type="title"/>
            <p:custDataLst>
              <p:tags r:id="rId1"/>
            </p:custDataLst>
          </p:nvPr>
        </p:nvSpPr>
        <p:spPr/>
        <p:txBody>
          <a:bodyPr/>
          <a:lstStyle/>
          <a:p>
            <a:r>
              <a:rPr lang="fr-CA" dirty="0"/>
              <a:t>Croissance des marchés pour la protéine laitière et composition du lait</a:t>
            </a:r>
          </a:p>
        </p:txBody>
      </p:sp>
    </p:spTree>
    <p:extLst>
      <p:ext uri="{BB962C8B-B14F-4D97-AF65-F5344CB8AC3E}">
        <p14:creationId xmlns:p14="http://schemas.microsoft.com/office/powerpoint/2010/main" val="3540079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6C77CA-5857-8CBA-8EA9-F2DEEE083E90}"/>
              </a:ext>
            </a:extLst>
          </p:cNvPr>
          <p:cNvSpPr>
            <a:spLocks noGrp="1"/>
          </p:cNvSpPr>
          <p:nvPr>
            <p:ph type="title"/>
            <p:custDataLst>
              <p:tags r:id="rId1"/>
            </p:custDataLst>
          </p:nvPr>
        </p:nvSpPr>
        <p:spPr/>
        <p:txBody>
          <a:bodyPr/>
          <a:lstStyle/>
          <a:p>
            <a:r>
              <a:rPr lang="fr-CA" dirty="0"/>
              <a:t>Politique de paiement : revenu par kg de matière grasse selon le ratio</a:t>
            </a:r>
          </a:p>
        </p:txBody>
      </p:sp>
      <p:graphicFrame>
        <p:nvGraphicFramePr>
          <p:cNvPr id="5" name="Graphique 4">
            <a:extLst>
              <a:ext uri="{FF2B5EF4-FFF2-40B4-BE49-F238E27FC236}">
                <a16:creationId xmlns:a16="http://schemas.microsoft.com/office/drawing/2014/main" id="{DD18C5D5-DD13-4974-95EA-D3FA02549547}"/>
              </a:ext>
            </a:extLst>
          </p:cNvPr>
          <p:cNvGraphicFramePr>
            <a:graphicFrameLocks/>
          </p:cNvGraphicFramePr>
          <p:nvPr>
            <p:custDataLst>
              <p:tags r:id="rId2"/>
            </p:custDataLst>
            <p:extLst>
              <p:ext uri="{D42A27DB-BD31-4B8C-83A1-F6EECF244321}">
                <p14:modId xmlns:p14="http://schemas.microsoft.com/office/powerpoint/2010/main" val="3950236421"/>
              </p:ext>
            </p:extLst>
          </p:nvPr>
        </p:nvGraphicFramePr>
        <p:xfrm>
          <a:off x="838200" y="1261241"/>
          <a:ext cx="9661633" cy="4813738"/>
        </p:xfrm>
        <a:graphic>
          <a:graphicData uri="http://schemas.openxmlformats.org/drawingml/2006/chart">
            <c:chart xmlns:c="http://schemas.openxmlformats.org/drawingml/2006/chart" xmlns:r="http://schemas.openxmlformats.org/officeDocument/2006/relationships" r:id="rId5"/>
          </a:graphicData>
        </a:graphic>
      </p:graphicFrame>
      <p:sp>
        <p:nvSpPr>
          <p:cNvPr id="6" name="ZoneTexte 5">
            <a:extLst>
              <a:ext uri="{FF2B5EF4-FFF2-40B4-BE49-F238E27FC236}">
                <a16:creationId xmlns:a16="http://schemas.microsoft.com/office/drawing/2014/main" id="{B833EAD1-CF57-7749-39F0-A5ADE5D2B690}"/>
              </a:ext>
            </a:extLst>
          </p:cNvPr>
          <p:cNvSpPr txBox="1"/>
          <p:nvPr>
            <p:custDataLst>
              <p:tags r:id="rId3"/>
            </p:custDataLst>
          </p:nvPr>
        </p:nvSpPr>
        <p:spPr>
          <a:xfrm>
            <a:off x="294289" y="6144043"/>
            <a:ext cx="5652573" cy="369332"/>
          </a:xfrm>
          <a:prstGeom prst="rect">
            <a:avLst/>
          </a:prstGeom>
          <a:noFill/>
        </p:spPr>
        <p:txBody>
          <a:bodyPr wrap="none" rtlCol="0">
            <a:spAutoFit/>
          </a:bodyPr>
          <a:lstStyle/>
          <a:p>
            <a:r>
              <a:rPr lang="fr-CA" dirty="0"/>
              <a:t>Calculs faits avec les revenus de l’année laitière 2024-2025</a:t>
            </a:r>
          </a:p>
        </p:txBody>
      </p:sp>
    </p:spTree>
    <p:extLst>
      <p:ext uri="{BB962C8B-B14F-4D97-AF65-F5344CB8AC3E}">
        <p14:creationId xmlns:p14="http://schemas.microsoft.com/office/powerpoint/2010/main" val="99245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818410-9211-592A-43B9-9F56F2AC29B2}"/>
              </a:ext>
            </a:extLst>
          </p:cNvPr>
          <p:cNvSpPr>
            <a:spLocks noGrp="1"/>
          </p:cNvSpPr>
          <p:nvPr>
            <p:ph type="title"/>
            <p:custDataLst>
              <p:tags r:id="rId1"/>
            </p:custDataLst>
          </p:nvPr>
        </p:nvSpPr>
        <p:spPr/>
        <p:txBody>
          <a:bodyPr>
            <a:normAutofit/>
          </a:bodyPr>
          <a:lstStyle/>
          <a:p>
            <a:r>
              <a:rPr lang="fr-CA" dirty="0"/>
              <a:t>Qu’est-ce que ça rapporte à la ferme?</a:t>
            </a:r>
          </a:p>
        </p:txBody>
      </p:sp>
      <p:sp>
        <p:nvSpPr>
          <p:cNvPr id="3" name="Espace réservé du contenu 2">
            <a:extLst>
              <a:ext uri="{FF2B5EF4-FFF2-40B4-BE49-F238E27FC236}">
                <a16:creationId xmlns:a16="http://schemas.microsoft.com/office/drawing/2014/main" id="{56A737D5-1841-4480-A379-4E792B51C5E3}"/>
              </a:ext>
            </a:extLst>
          </p:cNvPr>
          <p:cNvSpPr>
            <a:spLocks noGrp="1"/>
          </p:cNvSpPr>
          <p:nvPr>
            <p:ph idx="1"/>
            <p:custDataLst>
              <p:tags r:id="rId2"/>
            </p:custDataLst>
          </p:nvPr>
        </p:nvSpPr>
        <p:spPr/>
        <p:txBody>
          <a:bodyPr/>
          <a:lstStyle/>
          <a:p>
            <a:r>
              <a:rPr lang="fr-CA" dirty="0">
                <a:latin typeface="Calibri" panose="020F0502020204030204" pitchFamily="34" charset="0"/>
              </a:rPr>
              <a:t>Revenu annuel supplémentaire pour chaque augmentation de ratio SNG de 0,05 pour un ratio au dessus de 2,0</a:t>
            </a:r>
          </a:p>
          <a:p>
            <a:pPr lvl="1"/>
            <a:r>
              <a:rPr lang="fr-CA" dirty="0">
                <a:latin typeface="Calibri" panose="020F0502020204030204" pitchFamily="34" charset="0"/>
              </a:rPr>
              <a:t>Par exemple, passer de 2,00 à 2,05, de 2,05 à 2,10 et ainsi de suite</a:t>
            </a:r>
            <a:br>
              <a:rPr lang="fr-CA" dirty="0">
                <a:latin typeface="Calibri" panose="020F0502020204030204" pitchFamily="34" charset="0"/>
              </a:rPr>
            </a:br>
            <a:endParaRPr lang="fr-CA" dirty="0"/>
          </a:p>
        </p:txBody>
      </p:sp>
      <p:graphicFrame>
        <p:nvGraphicFramePr>
          <p:cNvPr id="5" name="Tableau 4">
            <a:extLst>
              <a:ext uri="{FF2B5EF4-FFF2-40B4-BE49-F238E27FC236}">
                <a16:creationId xmlns:a16="http://schemas.microsoft.com/office/drawing/2014/main" id="{FAB1F46D-2A72-9FAF-C0CD-7653FD1B7CE8}"/>
              </a:ext>
            </a:extLst>
          </p:cNvPr>
          <p:cNvGraphicFramePr>
            <a:graphicFrameLocks noGrp="1"/>
          </p:cNvGraphicFramePr>
          <p:nvPr>
            <p:custDataLst>
              <p:tags r:id="rId3"/>
            </p:custDataLst>
            <p:extLst>
              <p:ext uri="{D42A27DB-BD31-4B8C-83A1-F6EECF244321}">
                <p14:modId xmlns:p14="http://schemas.microsoft.com/office/powerpoint/2010/main" val="675588863"/>
              </p:ext>
            </p:extLst>
          </p:nvPr>
        </p:nvGraphicFramePr>
        <p:xfrm>
          <a:off x="3134150" y="3318787"/>
          <a:ext cx="5245863" cy="2362029"/>
        </p:xfrm>
        <a:graphic>
          <a:graphicData uri="http://schemas.openxmlformats.org/drawingml/2006/table">
            <a:tbl>
              <a:tblPr firstRow="1" bandRow="1">
                <a:tableStyleId>{5C22544A-7EE6-4342-B048-85BDC9FD1C3A}</a:tableStyleId>
              </a:tblPr>
              <a:tblGrid>
                <a:gridCol w="2788477">
                  <a:extLst>
                    <a:ext uri="{9D8B030D-6E8A-4147-A177-3AD203B41FA5}">
                      <a16:colId xmlns:a16="http://schemas.microsoft.com/office/drawing/2014/main" val="657239280"/>
                    </a:ext>
                  </a:extLst>
                </a:gridCol>
                <a:gridCol w="2457386">
                  <a:extLst>
                    <a:ext uri="{9D8B030D-6E8A-4147-A177-3AD203B41FA5}">
                      <a16:colId xmlns:a16="http://schemas.microsoft.com/office/drawing/2014/main" val="1323057505"/>
                    </a:ext>
                  </a:extLst>
                </a:gridCol>
              </a:tblGrid>
              <a:tr h="970580">
                <a:tc>
                  <a:txBody>
                    <a:bodyPr/>
                    <a:lstStyle/>
                    <a:p>
                      <a:pPr algn="ctr" fontAlgn="ctr">
                        <a:buNone/>
                      </a:pPr>
                      <a:r>
                        <a:rPr lang="fr-CA" sz="2000" b="1" u="none" strike="noStrike" dirty="0">
                          <a:solidFill>
                            <a:schemeClr val="bg1"/>
                          </a:solidFill>
                          <a:effectLst/>
                        </a:rPr>
                        <a:t>Politique de paiement</a:t>
                      </a:r>
                      <a:endParaRPr lang="fr-CA" sz="20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ctr">
                        <a:buNone/>
                      </a:pPr>
                      <a:r>
                        <a:rPr lang="fr-CA" sz="2000" b="1" u="none" strike="noStrike" dirty="0">
                          <a:solidFill>
                            <a:schemeClr val="bg1"/>
                          </a:solidFill>
                          <a:effectLst/>
                        </a:rPr>
                        <a:t>Revenu supplémentaire pour +0,05 de ratio SNG</a:t>
                      </a:r>
                    </a:p>
                    <a:p>
                      <a:pPr algn="ctr" fontAlgn="ctr">
                        <a:buNone/>
                      </a:pPr>
                      <a:r>
                        <a:rPr lang="fr-CA" sz="2000" b="1" u="none" strike="noStrike" dirty="0">
                          <a:solidFill>
                            <a:schemeClr val="bg1"/>
                          </a:solidFill>
                          <a:effectLst/>
                        </a:rPr>
                        <a:t>($/an)</a:t>
                      </a:r>
                      <a:endParaRPr lang="fr-CA" sz="2000" b="1"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13288680"/>
                  </a:ext>
                </a:extLst>
              </a:tr>
              <a:tr h="566652">
                <a:tc>
                  <a:txBody>
                    <a:bodyPr/>
                    <a:lstStyle/>
                    <a:p>
                      <a:pPr algn="ctr" rtl="0" fontAlgn="ctr">
                        <a:buNone/>
                      </a:pPr>
                      <a:r>
                        <a:rPr lang="fr-CA" sz="1800" b="1" u="none" strike="noStrike" dirty="0">
                          <a:solidFill>
                            <a:schemeClr val="tx1"/>
                          </a:solidFill>
                          <a:effectLst/>
                        </a:rPr>
                        <a:t>Août à décembre 2025</a:t>
                      </a:r>
                      <a:endParaRPr lang="fr-CA" sz="1800" b="1" i="0" u="none" strike="noStrike" dirty="0">
                        <a:solidFill>
                          <a:schemeClr val="tx1"/>
                        </a:solidFill>
                        <a:effectLst/>
                        <a:latin typeface="Calibri" panose="020F0502020204030204" pitchFamily="34" charset="0"/>
                      </a:endParaRPr>
                    </a:p>
                  </a:txBody>
                  <a:tcPr marL="9525" marR="9525" marT="9525" marB="0" anchor="ctr"/>
                </a:tc>
                <a:tc>
                  <a:txBody>
                    <a:bodyPr/>
                    <a:lstStyle/>
                    <a:p>
                      <a:pPr marL="0" algn="ctr" defTabSz="914400" rtl="0" eaLnBrk="1" fontAlgn="ctr" latinLnBrk="0" hangingPunct="1">
                        <a:buNone/>
                      </a:pPr>
                      <a:r>
                        <a:rPr lang="fr-CA" sz="1800" b="1" u="none" strike="noStrike" kern="1200" dirty="0">
                          <a:solidFill>
                            <a:schemeClr val="tx1"/>
                          </a:solidFill>
                          <a:effectLst/>
                        </a:rPr>
                        <a:t>3 044 $</a:t>
                      </a:r>
                      <a:endParaRPr lang="fr-CA" sz="1800" b="1" i="0" u="none" strike="noStrike" kern="1200" dirty="0">
                        <a:solidFill>
                          <a:schemeClr val="tx1"/>
                        </a:solidFill>
                        <a:effectLst/>
                        <a:latin typeface="Franklin Gothic Book" panose="020B0503020102020204" pitchFamily="34" charset="0"/>
                        <a:ea typeface="+mn-ea"/>
                        <a:cs typeface="+mn-cs"/>
                      </a:endParaRPr>
                    </a:p>
                  </a:txBody>
                  <a:tcPr marL="9525" marR="9525" marT="9525" marB="0" anchor="ctr"/>
                </a:tc>
                <a:extLst>
                  <a:ext uri="{0D108BD9-81ED-4DB2-BD59-A6C34878D82A}">
                    <a16:rowId xmlns:a16="http://schemas.microsoft.com/office/drawing/2014/main" val="2940433050"/>
                  </a:ext>
                </a:extLst>
              </a:tr>
              <a:tr h="566652">
                <a:tc>
                  <a:txBody>
                    <a:bodyPr/>
                    <a:lstStyle/>
                    <a:p>
                      <a:pPr algn="ctr" rtl="0" fontAlgn="ctr">
                        <a:buNone/>
                      </a:pPr>
                      <a:r>
                        <a:rPr lang="fr-CA" sz="1800" b="1" u="none" strike="noStrike" dirty="0">
                          <a:solidFill>
                            <a:schemeClr val="tx1"/>
                          </a:solidFill>
                          <a:effectLst/>
                        </a:rPr>
                        <a:t>À partir de janvier 2026</a:t>
                      </a:r>
                      <a:endParaRPr lang="fr-CA" sz="1800" b="1" i="0" u="none" strike="noStrike" dirty="0">
                        <a:solidFill>
                          <a:schemeClr val="tx1"/>
                        </a:solidFill>
                        <a:effectLst/>
                        <a:latin typeface="Calibri" panose="020F0502020204030204" pitchFamily="34" charset="0"/>
                      </a:endParaRPr>
                    </a:p>
                  </a:txBody>
                  <a:tcPr marL="9525" marR="9525" marT="9525" marB="0" anchor="ctr"/>
                </a:tc>
                <a:tc>
                  <a:txBody>
                    <a:bodyPr/>
                    <a:lstStyle/>
                    <a:p>
                      <a:pPr marL="0" algn="ctr" defTabSz="914400" rtl="0" eaLnBrk="1" fontAlgn="ctr" latinLnBrk="0" hangingPunct="1">
                        <a:buNone/>
                      </a:pPr>
                      <a:r>
                        <a:rPr lang="fr-CA" sz="1800" b="1" u="none" strike="noStrike" kern="1200" dirty="0">
                          <a:solidFill>
                            <a:schemeClr val="tx1"/>
                          </a:solidFill>
                          <a:effectLst/>
                        </a:rPr>
                        <a:t>5 006 $</a:t>
                      </a:r>
                      <a:endParaRPr lang="fr-CA" sz="1800" b="1" i="0" u="none" strike="noStrike" kern="1200" dirty="0">
                        <a:solidFill>
                          <a:schemeClr val="tx1"/>
                        </a:solidFill>
                        <a:effectLst/>
                        <a:latin typeface="Franklin Gothic Book" panose="020B0503020102020204" pitchFamily="34" charset="0"/>
                        <a:ea typeface="+mn-ea"/>
                        <a:cs typeface="+mn-cs"/>
                      </a:endParaRPr>
                    </a:p>
                  </a:txBody>
                  <a:tcPr marL="9525" marR="9525" marT="9525" marB="0" anchor="ctr"/>
                </a:tc>
                <a:extLst>
                  <a:ext uri="{0D108BD9-81ED-4DB2-BD59-A6C34878D82A}">
                    <a16:rowId xmlns:a16="http://schemas.microsoft.com/office/drawing/2014/main" val="2304553618"/>
                  </a:ext>
                </a:extLst>
              </a:tr>
            </a:tbl>
          </a:graphicData>
        </a:graphic>
      </p:graphicFrame>
      <p:sp>
        <p:nvSpPr>
          <p:cNvPr id="4" name="ZoneTexte 3">
            <a:extLst>
              <a:ext uri="{FF2B5EF4-FFF2-40B4-BE49-F238E27FC236}">
                <a16:creationId xmlns:a16="http://schemas.microsoft.com/office/drawing/2014/main" id="{57388533-A557-892E-DBB6-2C0338410A8C}"/>
              </a:ext>
            </a:extLst>
          </p:cNvPr>
          <p:cNvSpPr txBox="1"/>
          <p:nvPr>
            <p:custDataLst>
              <p:tags r:id="rId4"/>
            </p:custDataLst>
          </p:nvPr>
        </p:nvSpPr>
        <p:spPr>
          <a:xfrm>
            <a:off x="2845747" y="2839343"/>
            <a:ext cx="5822667" cy="830997"/>
          </a:xfrm>
          <a:prstGeom prst="rect">
            <a:avLst/>
          </a:prstGeom>
          <a:noFill/>
        </p:spPr>
        <p:txBody>
          <a:bodyPr wrap="square" rtlCol="0">
            <a:spAutoFit/>
          </a:bodyPr>
          <a:lstStyle/>
          <a:p>
            <a:r>
              <a:rPr lang="fr-CA" sz="2400" b="1" dirty="0"/>
              <a:t>Exemple pour une ferme de 100 kg de MG/j</a:t>
            </a:r>
            <a:br>
              <a:rPr lang="fr-CA" sz="2400" b="1" dirty="0"/>
            </a:br>
            <a:endParaRPr lang="fr-CA" sz="2400" b="1" dirty="0"/>
          </a:p>
        </p:txBody>
      </p:sp>
    </p:spTree>
    <p:extLst>
      <p:ext uri="{BB962C8B-B14F-4D97-AF65-F5344CB8AC3E}">
        <p14:creationId xmlns:p14="http://schemas.microsoft.com/office/powerpoint/2010/main" val="1695019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5D213-DB76-0A47-DD7D-D15DB97D76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9EA4E6A-3B7E-61F6-7696-412BA6D844A4}"/>
              </a:ext>
            </a:extLst>
          </p:cNvPr>
          <p:cNvSpPr>
            <a:spLocks noGrp="1"/>
          </p:cNvSpPr>
          <p:nvPr>
            <p:ph type="title"/>
            <p:custDataLst>
              <p:tags r:id="rId1"/>
            </p:custDataLst>
          </p:nvPr>
        </p:nvSpPr>
        <p:spPr/>
        <p:txBody>
          <a:bodyPr/>
          <a:lstStyle/>
          <a:p>
            <a:r>
              <a:rPr lang="fr-CA" dirty="0"/>
              <a:t>Qu’est-ce qui est recherché?</a:t>
            </a:r>
          </a:p>
        </p:txBody>
      </p:sp>
      <p:sp>
        <p:nvSpPr>
          <p:cNvPr id="3" name="Espace réservé du contenu 2">
            <a:extLst>
              <a:ext uri="{FF2B5EF4-FFF2-40B4-BE49-F238E27FC236}">
                <a16:creationId xmlns:a16="http://schemas.microsoft.com/office/drawing/2014/main" id="{66068F7A-BF46-31FE-A032-447D95CD1C4C}"/>
              </a:ext>
            </a:extLst>
          </p:cNvPr>
          <p:cNvSpPr>
            <a:spLocks noGrp="1"/>
          </p:cNvSpPr>
          <p:nvPr>
            <p:ph idx="1"/>
            <p:custDataLst>
              <p:tags r:id="rId2"/>
            </p:custDataLst>
          </p:nvPr>
        </p:nvSpPr>
        <p:spPr/>
        <p:txBody>
          <a:bodyPr>
            <a:normAutofit/>
          </a:bodyPr>
          <a:lstStyle/>
          <a:p>
            <a:pPr>
              <a:spcBef>
                <a:spcPts val="600"/>
              </a:spcBef>
              <a:spcAft>
                <a:spcPts val="1800"/>
              </a:spcAft>
            </a:pPr>
            <a:r>
              <a:rPr lang="fr-CA" dirty="0"/>
              <a:t>À court terme : réduction de la teneur </a:t>
            </a:r>
            <a:r>
              <a:rPr lang="fr-CA"/>
              <a:t>en MG à </a:t>
            </a:r>
            <a:r>
              <a:rPr lang="fr-CA" dirty="0"/>
              <a:t>la ferme pour revenir à un ratio près de celui de 2024</a:t>
            </a:r>
          </a:p>
          <a:p>
            <a:pPr lvl="1">
              <a:spcBef>
                <a:spcPts val="600"/>
              </a:spcBef>
              <a:spcAft>
                <a:spcPts val="1800"/>
              </a:spcAft>
            </a:pPr>
            <a:r>
              <a:rPr lang="fr-CA" dirty="0"/>
              <a:t>La teneur en MG du lait à la ferme augmente plus rapidement que les besoins</a:t>
            </a:r>
            <a:endParaRPr lang="fr-CA" strike="sngStrike" dirty="0"/>
          </a:p>
          <a:p>
            <a:pPr lvl="1">
              <a:spcBef>
                <a:spcPts val="600"/>
              </a:spcBef>
              <a:spcAft>
                <a:spcPts val="1800"/>
              </a:spcAft>
            </a:pPr>
            <a:r>
              <a:rPr lang="fr-CA" dirty="0"/>
              <a:t>Les marchés ont évolué rapidement dans une tendance inverse à celle des dernières années</a:t>
            </a:r>
          </a:p>
          <a:p>
            <a:pPr>
              <a:spcBef>
                <a:spcPts val="600"/>
              </a:spcBef>
              <a:spcAft>
                <a:spcPts val="1800"/>
              </a:spcAft>
            </a:pPr>
            <a:r>
              <a:rPr lang="fr-CA" dirty="0"/>
              <a:t>Permettre d’alimenter les marchés de protéine en croissance, tout en limitant l’impact sur les stocks de beurre qui sont élevés</a:t>
            </a:r>
          </a:p>
        </p:txBody>
      </p:sp>
    </p:spTree>
    <p:extLst>
      <p:ext uri="{BB962C8B-B14F-4D97-AF65-F5344CB8AC3E}">
        <p14:creationId xmlns:p14="http://schemas.microsoft.com/office/powerpoint/2010/main" val="2535411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46868-F99C-6868-8138-A23FF66186D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23BBE98-DBF1-73CD-036D-105788B2CCAF}"/>
              </a:ext>
            </a:extLst>
          </p:cNvPr>
          <p:cNvSpPr>
            <a:spLocks noGrp="1"/>
          </p:cNvSpPr>
          <p:nvPr>
            <p:ph type="title"/>
            <p:custDataLst>
              <p:tags r:id="rId1"/>
            </p:custDataLst>
          </p:nvPr>
        </p:nvSpPr>
        <p:spPr/>
        <p:txBody>
          <a:bodyPr/>
          <a:lstStyle/>
          <a:p>
            <a:r>
              <a:rPr lang="fr-CA" dirty="0"/>
              <a:t>Et les surplus de lait écrémé?</a:t>
            </a:r>
          </a:p>
        </p:txBody>
      </p:sp>
      <p:sp>
        <p:nvSpPr>
          <p:cNvPr id="3" name="Espace réservé du contenu 2">
            <a:extLst>
              <a:ext uri="{FF2B5EF4-FFF2-40B4-BE49-F238E27FC236}">
                <a16:creationId xmlns:a16="http://schemas.microsoft.com/office/drawing/2014/main" id="{E91B78DA-7EFB-5C41-691D-AFC0FF37F803}"/>
              </a:ext>
            </a:extLst>
          </p:cNvPr>
          <p:cNvSpPr>
            <a:spLocks noGrp="1"/>
          </p:cNvSpPr>
          <p:nvPr>
            <p:ph idx="1"/>
            <p:custDataLst>
              <p:tags r:id="rId2"/>
            </p:custDataLst>
          </p:nvPr>
        </p:nvSpPr>
        <p:spPr/>
        <p:txBody>
          <a:bodyPr>
            <a:normAutofit fontScale="92500"/>
          </a:bodyPr>
          <a:lstStyle/>
          <a:p>
            <a:pPr>
              <a:lnSpc>
                <a:spcPct val="110000"/>
              </a:lnSpc>
              <a:spcBef>
                <a:spcPts val="600"/>
              </a:spcBef>
            </a:pPr>
            <a:r>
              <a:rPr lang="fr-CA" dirty="0"/>
              <a:t>Reste une préoccupation à moyen long terme pour les générations futures</a:t>
            </a:r>
          </a:p>
          <a:p>
            <a:pPr lvl="1">
              <a:lnSpc>
                <a:spcPct val="110000"/>
              </a:lnSpc>
              <a:spcBef>
                <a:spcPts val="600"/>
              </a:spcBef>
            </a:pPr>
            <a:r>
              <a:rPr lang="fr-CA" dirty="0"/>
              <a:t>Les marchés vont demeurer en évolution</a:t>
            </a:r>
          </a:p>
          <a:p>
            <a:pPr>
              <a:lnSpc>
                <a:spcPct val="110000"/>
              </a:lnSpc>
              <a:spcBef>
                <a:spcPts val="600"/>
              </a:spcBef>
            </a:pPr>
            <a:r>
              <a:rPr lang="fr-CA" dirty="0"/>
              <a:t>Infrastructures de séchage désuètes qui présentent un risque sur notre capacité à transformer le lait</a:t>
            </a:r>
          </a:p>
          <a:p>
            <a:pPr>
              <a:lnSpc>
                <a:spcPct val="110000"/>
              </a:lnSpc>
              <a:spcBef>
                <a:spcPts val="600"/>
              </a:spcBef>
            </a:pPr>
            <a:r>
              <a:rPr lang="fr-CA" dirty="0"/>
              <a:t>Les besoins de capacités additionnelles restent présents malgré la croissance de la demande pour la protéine :</a:t>
            </a:r>
          </a:p>
          <a:p>
            <a:pPr lvl="1">
              <a:lnSpc>
                <a:spcPct val="110000"/>
              </a:lnSpc>
              <a:spcBef>
                <a:spcPts val="600"/>
              </a:spcBef>
            </a:pPr>
            <a:r>
              <a:rPr lang="fr-CA" dirty="0"/>
              <a:t>Variation de la demande au cours de la semaine</a:t>
            </a:r>
          </a:p>
          <a:p>
            <a:pPr lvl="1">
              <a:lnSpc>
                <a:spcPct val="110000"/>
              </a:lnSpc>
              <a:spcBef>
                <a:spcPts val="600"/>
              </a:spcBef>
            </a:pPr>
            <a:r>
              <a:rPr lang="fr-CA" dirty="0"/>
              <a:t>Saisonnalité de certains marchés et jours fériés, dont la période des Fêtes qui est critique</a:t>
            </a:r>
          </a:p>
          <a:p>
            <a:pPr lvl="1">
              <a:lnSpc>
                <a:spcPct val="110000"/>
              </a:lnSpc>
              <a:spcBef>
                <a:spcPts val="600"/>
              </a:spcBef>
            </a:pPr>
            <a:r>
              <a:rPr lang="fr-CA" dirty="0"/>
              <a:t>Imprévus : bris d’usine, conflits de travail, etc.</a:t>
            </a:r>
          </a:p>
        </p:txBody>
      </p:sp>
    </p:spTree>
    <p:extLst>
      <p:ext uri="{BB962C8B-B14F-4D97-AF65-F5344CB8AC3E}">
        <p14:creationId xmlns:p14="http://schemas.microsoft.com/office/powerpoint/2010/main" val="190543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F48597-C22A-D8A8-0A75-BD5146D53431}"/>
              </a:ext>
            </a:extLst>
          </p:cNvPr>
          <p:cNvSpPr>
            <a:spLocks noGrp="1"/>
          </p:cNvSpPr>
          <p:nvPr>
            <p:ph type="title"/>
            <p:custDataLst>
              <p:tags r:id="rId1"/>
            </p:custDataLst>
          </p:nvPr>
        </p:nvSpPr>
        <p:spPr/>
        <p:txBody>
          <a:bodyPr/>
          <a:lstStyle/>
          <a:p>
            <a:r>
              <a:rPr lang="fr-CA" dirty="0"/>
              <a:t>À retenir</a:t>
            </a:r>
          </a:p>
        </p:txBody>
      </p:sp>
      <p:sp>
        <p:nvSpPr>
          <p:cNvPr id="3" name="Espace réservé du contenu 2">
            <a:extLst>
              <a:ext uri="{FF2B5EF4-FFF2-40B4-BE49-F238E27FC236}">
                <a16:creationId xmlns:a16="http://schemas.microsoft.com/office/drawing/2014/main" id="{D5BCC2A8-E784-5D21-5B5E-ACD7DEB0FD25}"/>
              </a:ext>
            </a:extLst>
          </p:cNvPr>
          <p:cNvSpPr>
            <a:spLocks noGrp="1"/>
          </p:cNvSpPr>
          <p:nvPr>
            <p:ph idx="1"/>
            <p:custDataLst>
              <p:tags r:id="rId2"/>
            </p:custDataLst>
          </p:nvPr>
        </p:nvSpPr>
        <p:spPr>
          <a:xfrm>
            <a:off x="838199" y="1344857"/>
            <a:ext cx="10515600" cy="4701613"/>
          </a:xfrm>
        </p:spPr>
        <p:txBody>
          <a:bodyPr>
            <a:normAutofit/>
          </a:bodyPr>
          <a:lstStyle/>
          <a:p>
            <a:pPr marL="0" indent="0">
              <a:spcAft>
                <a:spcPts val="1800"/>
              </a:spcAft>
              <a:buNone/>
            </a:pPr>
            <a:r>
              <a:rPr lang="fr-CA" sz="2400" b="1" dirty="0"/>
              <a:t>Excellente nouvelle : la protéine laitière a la cote!</a:t>
            </a:r>
          </a:p>
          <a:p>
            <a:r>
              <a:rPr lang="fr-CA" sz="2400" dirty="0"/>
              <a:t>Actuellement, le manque de </a:t>
            </a:r>
            <a:r>
              <a:rPr lang="fr-CA" sz="2400" u="sng" dirty="0"/>
              <a:t>volumes</a:t>
            </a:r>
            <a:r>
              <a:rPr lang="fr-CA" sz="2400" dirty="0"/>
              <a:t> de lait pourrait affecter la capacité de répondre à tous les marchés</a:t>
            </a:r>
          </a:p>
          <a:p>
            <a:pPr lvl="1"/>
            <a:r>
              <a:rPr lang="fr-CA" sz="2000" dirty="0"/>
              <a:t>L’émission de quota n’est pas la solution au manque de volume : </a:t>
            </a:r>
          </a:p>
          <a:p>
            <a:pPr lvl="2"/>
            <a:r>
              <a:rPr lang="fr-CA" sz="1600" dirty="0"/>
              <a:t>Stocks de beurre élevés, vu la matière grasse disponible en grande quantité</a:t>
            </a:r>
          </a:p>
          <a:p>
            <a:pPr lvl="1"/>
            <a:r>
              <a:rPr lang="fr-CA" sz="2000" dirty="0"/>
              <a:t>Difficultés à répondre à l’ensemble des marchés pour la protéine laitière</a:t>
            </a:r>
            <a:endParaRPr lang="fr-CA" sz="2000" strike="sngStrike" dirty="0"/>
          </a:p>
          <a:p>
            <a:pPr>
              <a:spcBef>
                <a:spcPts val="600"/>
              </a:spcBef>
            </a:pPr>
            <a:r>
              <a:rPr lang="fr-CA" sz="2400" dirty="0"/>
              <a:t>Besoin de réajuster l’offre de lait aux besoins du marché actuel, en revenant à une teneur en matière grasse plus proche de celle de 2024 </a:t>
            </a:r>
          </a:p>
          <a:p>
            <a:pPr lvl="1"/>
            <a:r>
              <a:rPr lang="fr-CA" sz="2000" dirty="0"/>
              <a:t>Augmentation rapide et inattendue de la consommation de protéine laitière</a:t>
            </a:r>
          </a:p>
          <a:p>
            <a:pPr lvl="1"/>
            <a:r>
              <a:rPr lang="fr-CA" sz="2000" dirty="0"/>
              <a:t>Diminution rapide du ratio SNG/G à la ferme</a:t>
            </a:r>
          </a:p>
          <a:p>
            <a:endParaRPr lang="fr-CA" sz="2400" dirty="0"/>
          </a:p>
        </p:txBody>
      </p:sp>
      <p:sp>
        <p:nvSpPr>
          <p:cNvPr id="4" name="Rectangle : coins arrondis 3">
            <a:extLst>
              <a:ext uri="{FF2B5EF4-FFF2-40B4-BE49-F238E27FC236}">
                <a16:creationId xmlns:a16="http://schemas.microsoft.com/office/drawing/2014/main" id="{11930B29-B0EE-354E-7FE9-8D75A6CFB0F3}"/>
              </a:ext>
            </a:extLst>
          </p:cNvPr>
          <p:cNvSpPr/>
          <p:nvPr>
            <p:custDataLst>
              <p:tags r:id="rId3"/>
            </p:custDataLst>
          </p:nvPr>
        </p:nvSpPr>
        <p:spPr>
          <a:xfrm>
            <a:off x="2484119" y="5650473"/>
            <a:ext cx="7223760" cy="8864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dirty="0"/>
              <a:t>Répondre aux besoins du marché : une priorité et une obligation de résultat pour maintenir notre système</a:t>
            </a:r>
          </a:p>
        </p:txBody>
      </p:sp>
    </p:spTree>
    <p:extLst>
      <p:ext uri="{BB962C8B-B14F-4D97-AF65-F5344CB8AC3E}">
        <p14:creationId xmlns:p14="http://schemas.microsoft.com/office/powerpoint/2010/main" val="146849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A3F3E-96AB-7352-2D27-7D40E0416F01}"/>
              </a:ext>
            </a:extLst>
          </p:cNvPr>
          <p:cNvSpPr>
            <a:spLocks noGrp="1"/>
          </p:cNvSpPr>
          <p:nvPr>
            <p:ph type="title"/>
            <p:custDataLst>
              <p:tags r:id="rId1"/>
            </p:custDataLst>
          </p:nvPr>
        </p:nvSpPr>
        <p:spPr/>
        <p:txBody>
          <a:bodyPr/>
          <a:lstStyle/>
          <a:p>
            <a:r>
              <a:rPr lang="fr-CA" dirty="0"/>
              <a:t>À court terme</a:t>
            </a:r>
          </a:p>
        </p:txBody>
      </p:sp>
      <p:sp>
        <p:nvSpPr>
          <p:cNvPr id="3" name="Espace réservé du contenu 2">
            <a:extLst>
              <a:ext uri="{FF2B5EF4-FFF2-40B4-BE49-F238E27FC236}">
                <a16:creationId xmlns:a16="http://schemas.microsoft.com/office/drawing/2014/main" id="{3EFB46F3-7243-FEC8-E9BA-DA9313176F22}"/>
              </a:ext>
            </a:extLst>
          </p:cNvPr>
          <p:cNvSpPr>
            <a:spLocks noGrp="1"/>
          </p:cNvSpPr>
          <p:nvPr>
            <p:ph idx="1"/>
            <p:custDataLst>
              <p:tags r:id="rId2"/>
            </p:custDataLst>
          </p:nvPr>
        </p:nvSpPr>
        <p:spPr/>
        <p:txBody>
          <a:bodyPr/>
          <a:lstStyle/>
          <a:p>
            <a:r>
              <a:rPr lang="fr-CA" dirty="0"/>
              <a:t>Revenir à une teneur moyenne de 2024 :</a:t>
            </a:r>
          </a:p>
          <a:p>
            <a:endParaRPr lang="fr-CA" dirty="0"/>
          </a:p>
          <a:p>
            <a:pPr lvl="1"/>
            <a:r>
              <a:rPr lang="fr-CA" dirty="0"/>
              <a:t>Environ 4,35 kg de matière grasse par hectolitre de lait</a:t>
            </a:r>
          </a:p>
          <a:p>
            <a:pPr lvl="1"/>
            <a:r>
              <a:rPr lang="fr-CA" dirty="0"/>
              <a:t>Ratio SNG autour de 2,13</a:t>
            </a:r>
          </a:p>
          <a:p>
            <a:endParaRPr lang="fr-CA" dirty="0"/>
          </a:p>
        </p:txBody>
      </p:sp>
      <p:sp>
        <p:nvSpPr>
          <p:cNvPr id="5" name="Rectangle : coins arrondis 4">
            <a:extLst>
              <a:ext uri="{FF2B5EF4-FFF2-40B4-BE49-F238E27FC236}">
                <a16:creationId xmlns:a16="http://schemas.microsoft.com/office/drawing/2014/main" id="{CD4157D0-7F52-3FE3-3C91-BD97A2A46D81}"/>
              </a:ext>
            </a:extLst>
          </p:cNvPr>
          <p:cNvSpPr/>
          <p:nvPr>
            <p:custDataLst>
              <p:tags r:id="rId3"/>
            </p:custDataLst>
          </p:nvPr>
        </p:nvSpPr>
        <p:spPr>
          <a:xfrm>
            <a:off x="2640330" y="3989070"/>
            <a:ext cx="7223760" cy="8864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dirty="0"/>
              <a:t>Pour y arriver, tous doivent ajuster leur production afin de faire bouger la moyenne</a:t>
            </a:r>
          </a:p>
        </p:txBody>
      </p:sp>
    </p:spTree>
    <p:extLst>
      <p:ext uri="{BB962C8B-B14F-4D97-AF65-F5344CB8AC3E}">
        <p14:creationId xmlns:p14="http://schemas.microsoft.com/office/powerpoint/2010/main" val="2328918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0C00A9-6E2A-0EAC-0C3E-D43FBBFDC2C1}"/>
              </a:ext>
            </a:extLst>
          </p:cNvPr>
          <p:cNvSpPr>
            <a:spLocks noGrp="1"/>
          </p:cNvSpPr>
          <p:nvPr>
            <p:ph type="title"/>
            <p:custDataLst>
              <p:tags r:id="rId1"/>
            </p:custDataLst>
          </p:nvPr>
        </p:nvSpPr>
        <p:spPr/>
        <p:txBody>
          <a:bodyPr/>
          <a:lstStyle/>
          <a:p>
            <a:r>
              <a:rPr lang="fr-CA" dirty="0"/>
              <a:t>Questions pour discussion</a:t>
            </a:r>
          </a:p>
        </p:txBody>
      </p:sp>
      <p:sp>
        <p:nvSpPr>
          <p:cNvPr id="3" name="Espace réservé du contenu 2">
            <a:extLst>
              <a:ext uri="{FF2B5EF4-FFF2-40B4-BE49-F238E27FC236}">
                <a16:creationId xmlns:a16="http://schemas.microsoft.com/office/drawing/2014/main" id="{0C36ADFC-A1C6-8B1F-F8FD-D475FBB7CF8B}"/>
              </a:ext>
            </a:extLst>
          </p:cNvPr>
          <p:cNvSpPr>
            <a:spLocks noGrp="1"/>
          </p:cNvSpPr>
          <p:nvPr>
            <p:ph idx="1"/>
            <p:custDataLst>
              <p:tags r:id="rId2"/>
            </p:custDataLst>
          </p:nvPr>
        </p:nvSpPr>
        <p:spPr/>
        <p:txBody>
          <a:bodyPr/>
          <a:lstStyle/>
          <a:p>
            <a:r>
              <a:rPr lang="fr-CA" dirty="0"/>
              <a:t>Politique de paiement du P5 : croyez-vous que les changements apportés sont suffisants pour motiver le changement à la baisse de la teneur en MG du lait (hausse ratio SNG/MG) à la ferme?</a:t>
            </a:r>
          </a:p>
          <a:p>
            <a:endParaRPr lang="fr-CA" dirty="0"/>
          </a:p>
          <a:p>
            <a:r>
              <a:rPr lang="fr-CA" dirty="0"/>
              <a:t>Qu’est-ce qui pourrait aider à envoyer le bon signal en matière de recul de la teneur?</a:t>
            </a:r>
          </a:p>
          <a:p>
            <a:endParaRPr lang="fr-CA" dirty="0"/>
          </a:p>
          <a:p>
            <a:r>
              <a:rPr lang="fr-CA" dirty="0"/>
              <a:t>Quels freins pourraient être rencontrés pour modifier la composition du lait à la ferme?</a:t>
            </a:r>
          </a:p>
          <a:p>
            <a:endParaRPr lang="fr-CA" dirty="0"/>
          </a:p>
        </p:txBody>
      </p:sp>
    </p:spTree>
    <p:extLst>
      <p:ext uri="{BB962C8B-B14F-4D97-AF65-F5344CB8AC3E}">
        <p14:creationId xmlns:p14="http://schemas.microsoft.com/office/powerpoint/2010/main" val="2724920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4CCD7D6-3C06-34D1-C9F7-445111C26D4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1B9F73B-9DDF-088D-BFD6-89D2237111DF}"/>
              </a:ext>
            </a:extLst>
          </p:cNvPr>
          <p:cNvSpPr/>
          <p:nvPr>
            <p:custDataLst>
              <p:tags r:id="rId1"/>
            </p:custDataLst>
          </p:nvPr>
        </p:nvSpPr>
        <p:spPr>
          <a:xfrm>
            <a:off x="4661452" y="3548270"/>
            <a:ext cx="2842591" cy="284259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fr-CA" sz="4000" b="0" i="0" u="none" strike="noStrike" kern="1200" cap="none" spc="0" normalizeH="0" baseline="0" noProof="0" dirty="0">
                <a:ln>
                  <a:noFill/>
                </a:ln>
                <a:solidFill>
                  <a:prstClr val="black"/>
                </a:solidFill>
                <a:effectLst/>
                <a:uLnTx/>
                <a:uFillTx/>
                <a:latin typeface="Avenir Next LT Pro Demi" panose="020B0704020202020204" pitchFamily="34" charset="0"/>
                <a:ea typeface="+mn-ea"/>
                <a:cs typeface="+mn-cs"/>
              </a:rPr>
              <a:t>Merci!</a:t>
            </a:r>
          </a:p>
        </p:txBody>
      </p:sp>
    </p:spTree>
    <p:extLst>
      <p:ext uri="{BB962C8B-B14F-4D97-AF65-F5344CB8AC3E}">
        <p14:creationId xmlns:p14="http://schemas.microsoft.com/office/powerpoint/2010/main" val="295639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AD2E727-652C-C671-DBFF-7C76A1B01304}"/>
              </a:ext>
            </a:extLst>
          </p:cNvPr>
          <p:cNvSpPr>
            <a:spLocks noGrp="1"/>
          </p:cNvSpPr>
          <p:nvPr>
            <p:ph type="title"/>
            <p:custDataLst>
              <p:tags r:id="rId1"/>
            </p:custDataLst>
          </p:nvPr>
        </p:nvSpPr>
        <p:spPr/>
        <p:txBody>
          <a:bodyPr/>
          <a:lstStyle/>
          <a:p>
            <a:r>
              <a:rPr lang="fr-CA" dirty="0"/>
              <a:t>Qu’est-ce qui se passe?</a:t>
            </a:r>
          </a:p>
        </p:txBody>
      </p:sp>
      <p:pic>
        <p:nvPicPr>
          <p:cNvPr id="10" name="Image 9">
            <a:extLst>
              <a:ext uri="{FF2B5EF4-FFF2-40B4-BE49-F238E27FC236}">
                <a16:creationId xmlns:a16="http://schemas.microsoft.com/office/drawing/2014/main" id="{21816CCE-661A-9ACA-1BE1-80F5141E9955}"/>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743981" y="2828633"/>
            <a:ext cx="5192844" cy="3000425"/>
          </a:xfrm>
          <a:prstGeom prst="rect">
            <a:avLst/>
          </a:prstGeom>
        </p:spPr>
      </p:pic>
      <p:cxnSp>
        <p:nvCxnSpPr>
          <p:cNvPr id="12" name="Connecteur droit 11">
            <a:extLst>
              <a:ext uri="{FF2B5EF4-FFF2-40B4-BE49-F238E27FC236}">
                <a16:creationId xmlns:a16="http://schemas.microsoft.com/office/drawing/2014/main" id="{A021DF8C-BC27-DE6E-0520-91E6563BA471}"/>
              </a:ext>
            </a:extLst>
          </p:cNvPr>
          <p:cNvCxnSpPr>
            <a:cxnSpLocks/>
          </p:cNvCxnSpPr>
          <p:nvPr>
            <p:custDataLst>
              <p:tags r:id="rId3"/>
            </p:custDataLst>
          </p:nvPr>
        </p:nvCxnSpPr>
        <p:spPr>
          <a:xfrm flipH="1" flipV="1">
            <a:off x="5286514" y="4004478"/>
            <a:ext cx="339969" cy="195756"/>
          </a:xfrm>
          <a:prstGeom prst="line">
            <a:avLst/>
          </a:prstGeom>
          <a:ln w="19050">
            <a:solidFill>
              <a:schemeClr val="tx2">
                <a:lumMod val="40000"/>
                <a:lumOff val="60000"/>
              </a:schemeClr>
            </a:solidFill>
          </a:ln>
        </p:spPr>
        <p:style>
          <a:lnRef idx="1">
            <a:schemeClr val="accent3"/>
          </a:lnRef>
          <a:fillRef idx="0">
            <a:schemeClr val="accent3"/>
          </a:fillRef>
          <a:effectRef idx="0">
            <a:schemeClr val="accent3"/>
          </a:effectRef>
          <a:fontRef idx="minor">
            <a:schemeClr val="tx1"/>
          </a:fontRef>
        </p:style>
      </p:cxnSp>
      <p:cxnSp>
        <p:nvCxnSpPr>
          <p:cNvPr id="13" name="Connecteur droit 12">
            <a:extLst>
              <a:ext uri="{FF2B5EF4-FFF2-40B4-BE49-F238E27FC236}">
                <a16:creationId xmlns:a16="http://schemas.microsoft.com/office/drawing/2014/main" id="{62745134-2DAF-A308-51AC-45AB42B59EFA}"/>
              </a:ext>
            </a:extLst>
          </p:cNvPr>
          <p:cNvCxnSpPr>
            <a:cxnSpLocks/>
          </p:cNvCxnSpPr>
          <p:nvPr>
            <p:custDataLst>
              <p:tags r:id="rId4"/>
            </p:custDataLst>
          </p:nvPr>
        </p:nvCxnSpPr>
        <p:spPr>
          <a:xfrm flipH="1">
            <a:off x="2039222" y="4004478"/>
            <a:ext cx="3247292" cy="0"/>
          </a:xfrm>
          <a:prstGeom prst="line">
            <a:avLst/>
          </a:prstGeom>
          <a:ln w="19050">
            <a:solidFill>
              <a:schemeClr val="tx2">
                <a:lumMod val="40000"/>
                <a:lumOff val="60000"/>
              </a:schemeClr>
            </a:solidFill>
          </a:ln>
        </p:spPr>
        <p:style>
          <a:lnRef idx="1">
            <a:schemeClr val="accent3"/>
          </a:lnRef>
          <a:fillRef idx="0">
            <a:schemeClr val="accent3"/>
          </a:fillRef>
          <a:effectRef idx="0">
            <a:schemeClr val="accent3"/>
          </a:effectRef>
          <a:fontRef idx="minor">
            <a:schemeClr val="tx1"/>
          </a:fontRef>
        </p:style>
      </p:cxnSp>
      <p:pic>
        <p:nvPicPr>
          <p:cNvPr id="14" name="Image 13" descr="Une image contenant logo&#10;&#10;Description générée automatiquement">
            <a:extLst>
              <a:ext uri="{FF2B5EF4-FFF2-40B4-BE49-F238E27FC236}">
                <a16:creationId xmlns:a16="http://schemas.microsoft.com/office/drawing/2014/main" id="{1AB7AFFE-6505-D805-BC01-042B26B4FDC1}"/>
              </a:ext>
            </a:extLst>
          </p:cNvPr>
          <p:cNvPicPr>
            <a:picLocks noChangeAspect="1"/>
          </p:cNvPicPr>
          <p:nvPr>
            <p:custDataLst>
              <p:tags r:id="rId5"/>
            </p:custDataLst>
          </p:nvPr>
        </p:nvPicPr>
        <p:blipFill rotWithShape="1">
          <a:blip r:embed="rId11">
            <a:duotone>
              <a:prstClr val="black"/>
              <a:srgbClr val="92D050">
                <a:tint val="45000"/>
                <a:satMod val="400000"/>
              </a:srgbClr>
            </a:duotone>
            <a:extLst>
              <a:ext uri="{28A0092B-C50C-407E-A947-70E740481C1C}">
                <a14:useLocalDpi xmlns:a14="http://schemas.microsoft.com/office/drawing/2010/main" val="0"/>
              </a:ext>
            </a:extLst>
          </a:blip>
          <a:srcRect l="55873" r="29666"/>
          <a:stretch/>
        </p:blipFill>
        <p:spPr>
          <a:xfrm>
            <a:off x="1049732" y="2275646"/>
            <a:ext cx="1031746" cy="1384519"/>
          </a:xfrm>
          <a:prstGeom prst="rect">
            <a:avLst/>
          </a:prstGeom>
        </p:spPr>
      </p:pic>
      <p:sp>
        <p:nvSpPr>
          <p:cNvPr id="15" name="ZoneTexte 14">
            <a:extLst>
              <a:ext uri="{FF2B5EF4-FFF2-40B4-BE49-F238E27FC236}">
                <a16:creationId xmlns:a16="http://schemas.microsoft.com/office/drawing/2014/main" id="{D0E60E4C-5490-545C-3143-BC7AF4C329A0}"/>
              </a:ext>
            </a:extLst>
          </p:cNvPr>
          <p:cNvSpPr txBox="1"/>
          <p:nvPr>
            <p:custDataLst>
              <p:tags r:id="rId6"/>
            </p:custDataLst>
          </p:nvPr>
        </p:nvSpPr>
        <p:spPr>
          <a:xfrm>
            <a:off x="2188085" y="2367742"/>
            <a:ext cx="2922906" cy="1200329"/>
          </a:xfrm>
          <a:prstGeom prst="rect">
            <a:avLst/>
          </a:prstGeom>
          <a:noFill/>
        </p:spPr>
        <p:txBody>
          <a:bodyPr wrap="square" rtlCol="0">
            <a:spAutoFit/>
          </a:bodyPr>
          <a:lstStyle/>
          <a:p>
            <a:r>
              <a:rPr lang="fr-CA" sz="2400" dirty="0"/>
              <a:t>Tendance forte pour la consommation d’aliments protéinés</a:t>
            </a:r>
          </a:p>
        </p:txBody>
      </p:sp>
      <p:pic>
        <p:nvPicPr>
          <p:cNvPr id="17" name="Image 16">
            <a:extLst>
              <a:ext uri="{FF2B5EF4-FFF2-40B4-BE49-F238E27FC236}">
                <a16:creationId xmlns:a16="http://schemas.microsoft.com/office/drawing/2014/main" id="{C924B7A4-344D-3DC4-A3F1-5ECDEE951B76}"/>
              </a:ext>
            </a:extLst>
          </p:cNvPr>
          <p:cNvPicPr>
            <a:picLocks noChangeAspect="1"/>
          </p:cNvPicPr>
          <p:nvPr>
            <p:custDataLst>
              <p:tags r:id="rId7"/>
            </p:custDataLst>
          </p:nvPr>
        </p:nvPicPr>
        <p:blipFill>
          <a:blip r:embed="rId12">
            <a:duotone>
              <a:schemeClr val="accent2">
                <a:shade val="45000"/>
                <a:satMod val="135000"/>
              </a:schemeClr>
              <a:prstClr val="white"/>
            </a:duotone>
            <a:extLst>
              <a:ext uri="{28A0092B-C50C-407E-A947-70E740481C1C}">
                <a14:useLocalDpi xmlns:a14="http://schemas.microsoft.com/office/drawing/2010/main" val="0"/>
              </a:ext>
            </a:extLst>
          </a:blip>
          <a:srcRect t="63625"/>
          <a:stretch>
            <a:fillRect/>
          </a:stretch>
        </p:blipFill>
        <p:spPr>
          <a:xfrm>
            <a:off x="10120723" y="2478204"/>
            <a:ext cx="2212853" cy="1089867"/>
          </a:xfrm>
          <a:prstGeom prst="rect">
            <a:avLst/>
          </a:prstGeom>
        </p:spPr>
      </p:pic>
      <p:sp>
        <p:nvSpPr>
          <p:cNvPr id="18" name="ZoneTexte 17">
            <a:extLst>
              <a:ext uri="{FF2B5EF4-FFF2-40B4-BE49-F238E27FC236}">
                <a16:creationId xmlns:a16="http://schemas.microsoft.com/office/drawing/2014/main" id="{BCBD2790-86FC-567C-2458-FA0EB2795F4D}"/>
              </a:ext>
            </a:extLst>
          </p:cNvPr>
          <p:cNvSpPr txBox="1"/>
          <p:nvPr>
            <p:custDataLst>
              <p:tags r:id="rId8"/>
            </p:custDataLst>
          </p:nvPr>
        </p:nvSpPr>
        <p:spPr>
          <a:xfrm>
            <a:off x="7081009" y="2238307"/>
            <a:ext cx="2922906" cy="1569660"/>
          </a:xfrm>
          <a:prstGeom prst="rect">
            <a:avLst/>
          </a:prstGeom>
          <a:noFill/>
        </p:spPr>
        <p:txBody>
          <a:bodyPr wrap="square" rtlCol="0">
            <a:spAutoFit/>
          </a:bodyPr>
          <a:lstStyle/>
          <a:p>
            <a:pPr algn="r"/>
            <a:r>
              <a:rPr lang="fr-CA" sz="2400" dirty="0"/>
              <a:t>Augmentation plus rapide qu’anticipée de la teneur en matière grasse du lait</a:t>
            </a:r>
          </a:p>
        </p:txBody>
      </p:sp>
    </p:spTree>
    <p:extLst>
      <p:ext uri="{BB962C8B-B14F-4D97-AF65-F5344CB8AC3E}">
        <p14:creationId xmlns:p14="http://schemas.microsoft.com/office/powerpoint/2010/main" val="7994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94E269-1125-A2D7-FEC0-1D03F026ADE6}"/>
              </a:ext>
            </a:extLst>
          </p:cNvPr>
          <p:cNvSpPr>
            <a:spLocks noGrp="1"/>
          </p:cNvSpPr>
          <p:nvPr>
            <p:ph type="title"/>
            <p:custDataLst>
              <p:tags r:id="rId1"/>
            </p:custDataLst>
          </p:nvPr>
        </p:nvSpPr>
        <p:spPr/>
        <p:txBody>
          <a:bodyPr/>
          <a:lstStyle/>
          <a:p>
            <a:r>
              <a:rPr lang="fr-CA" dirty="0"/>
              <a:t>Qu’est-ce qui se passe dans le marché de la protéine laitière?</a:t>
            </a:r>
          </a:p>
        </p:txBody>
      </p:sp>
      <p:pic>
        <p:nvPicPr>
          <p:cNvPr id="12" name="Image 11">
            <a:extLst>
              <a:ext uri="{FF2B5EF4-FFF2-40B4-BE49-F238E27FC236}">
                <a16:creationId xmlns:a16="http://schemas.microsoft.com/office/drawing/2014/main" id="{B986D339-7AE6-FC7F-3E49-3A66D78A9940}"/>
              </a:ext>
            </a:extLst>
          </p:cNvPr>
          <p:cNvPicPr>
            <a:picLocks noChangeAspect="1"/>
          </p:cNvPicPr>
          <p:nvPr>
            <p:custDataLst>
              <p:tags r:id="rId2"/>
            </p:custDataLst>
          </p:nvPr>
        </p:nvPicPr>
        <p:blipFill>
          <a:blip r:embed="rId9"/>
          <a:stretch>
            <a:fillRect/>
          </a:stretch>
        </p:blipFill>
        <p:spPr>
          <a:xfrm>
            <a:off x="7354876" y="1160736"/>
            <a:ext cx="4105730" cy="3232673"/>
          </a:xfrm>
          <a:prstGeom prst="rect">
            <a:avLst/>
          </a:prstGeom>
        </p:spPr>
      </p:pic>
      <p:pic>
        <p:nvPicPr>
          <p:cNvPr id="8" name="Image 7">
            <a:extLst>
              <a:ext uri="{FF2B5EF4-FFF2-40B4-BE49-F238E27FC236}">
                <a16:creationId xmlns:a16="http://schemas.microsoft.com/office/drawing/2014/main" id="{1BB23D71-C6A4-752D-5037-8C274398259E}"/>
              </a:ext>
            </a:extLst>
          </p:cNvPr>
          <p:cNvPicPr>
            <a:picLocks noChangeAspect="1"/>
          </p:cNvPicPr>
          <p:nvPr>
            <p:custDataLst>
              <p:tags r:id="rId3"/>
            </p:custDataLst>
          </p:nvPr>
        </p:nvPicPr>
        <p:blipFill>
          <a:blip r:embed="rId10"/>
          <a:stretch>
            <a:fillRect/>
          </a:stretch>
        </p:blipFill>
        <p:spPr>
          <a:xfrm>
            <a:off x="7303143" y="3976908"/>
            <a:ext cx="4209195" cy="2642215"/>
          </a:xfrm>
          <a:prstGeom prst="rect">
            <a:avLst/>
          </a:prstGeom>
        </p:spPr>
      </p:pic>
      <p:pic>
        <p:nvPicPr>
          <p:cNvPr id="3" name="Picture 6">
            <a:extLst>
              <a:ext uri="{FF2B5EF4-FFF2-40B4-BE49-F238E27FC236}">
                <a16:creationId xmlns:a16="http://schemas.microsoft.com/office/drawing/2014/main" id="{7A4E27D8-97B1-5575-948C-AC10B75DA161}"/>
              </a:ext>
            </a:extLst>
          </p:cNvPr>
          <p:cNvPicPr>
            <a:picLocks noChangeAspect="1"/>
          </p:cNvPicPr>
          <p:nvPr>
            <p:custDataLst>
              <p:tags r:id="rId4"/>
            </p:custDataLst>
          </p:nvPr>
        </p:nvPicPr>
        <p:blipFill>
          <a:blip r:embed="rId11"/>
          <a:stretch>
            <a:fillRect/>
          </a:stretch>
        </p:blipFill>
        <p:spPr>
          <a:xfrm>
            <a:off x="82672" y="1160736"/>
            <a:ext cx="3488477" cy="4277003"/>
          </a:xfrm>
          <a:prstGeom prst="rect">
            <a:avLst/>
          </a:prstGeom>
        </p:spPr>
      </p:pic>
      <p:pic>
        <p:nvPicPr>
          <p:cNvPr id="10" name="Image 9">
            <a:extLst>
              <a:ext uri="{FF2B5EF4-FFF2-40B4-BE49-F238E27FC236}">
                <a16:creationId xmlns:a16="http://schemas.microsoft.com/office/drawing/2014/main" id="{617978DD-F720-E553-76CD-A5DD28841B94}"/>
              </a:ext>
            </a:extLst>
          </p:cNvPr>
          <p:cNvPicPr>
            <a:picLocks noChangeAspect="1"/>
          </p:cNvPicPr>
          <p:nvPr>
            <p:custDataLst>
              <p:tags r:id="rId5"/>
            </p:custDataLst>
          </p:nvPr>
        </p:nvPicPr>
        <p:blipFill>
          <a:blip r:embed="rId12"/>
          <a:stretch>
            <a:fillRect/>
          </a:stretch>
        </p:blipFill>
        <p:spPr>
          <a:xfrm>
            <a:off x="3676272" y="1165454"/>
            <a:ext cx="3521747" cy="4527091"/>
          </a:xfrm>
          <a:prstGeom prst="rect">
            <a:avLst/>
          </a:prstGeom>
        </p:spPr>
      </p:pic>
      <p:sp>
        <p:nvSpPr>
          <p:cNvPr id="15" name="Espace réservé du contenu 14">
            <a:extLst>
              <a:ext uri="{FF2B5EF4-FFF2-40B4-BE49-F238E27FC236}">
                <a16:creationId xmlns:a16="http://schemas.microsoft.com/office/drawing/2014/main" id="{9101C4D6-B779-7DE9-40C8-4EB098969E44}"/>
              </a:ext>
            </a:extLst>
          </p:cNvPr>
          <p:cNvSpPr>
            <a:spLocks noGrp="1"/>
          </p:cNvSpPr>
          <p:nvPr>
            <p:ph idx="1"/>
            <p:custDataLst>
              <p:tags r:id="rId6"/>
            </p:custDataLst>
          </p:nvPr>
        </p:nvSpPr>
        <p:spPr>
          <a:xfrm>
            <a:off x="701931" y="5677973"/>
            <a:ext cx="5948681" cy="1112403"/>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anchor="ctr">
            <a:normAutofit/>
          </a:bodyPr>
          <a:lstStyle/>
          <a:p>
            <a:pPr algn="ctr"/>
            <a:r>
              <a:rPr lang="fr-CA" dirty="0"/>
              <a:t>Fort engouement pour les produits enrichis de protéine</a:t>
            </a:r>
          </a:p>
        </p:txBody>
      </p:sp>
    </p:spTree>
    <p:extLst>
      <p:ext uri="{BB962C8B-B14F-4D97-AF65-F5344CB8AC3E}">
        <p14:creationId xmlns:p14="http://schemas.microsoft.com/office/powerpoint/2010/main" val="247994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65246-A10D-9343-4E62-2B9E3FD3C49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B5F1EAD-2321-00D6-D71E-184C3D85A34A}"/>
              </a:ext>
            </a:extLst>
          </p:cNvPr>
          <p:cNvSpPr>
            <a:spLocks noGrp="1"/>
          </p:cNvSpPr>
          <p:nvPr>
            <p:ph type="title"/>
            <p:custDataLst>
              <p:tags r:id="rId1"/>
            </p:custDataLst>
          </p:nvPr>
        </p:nvSpPr>
        <p:spPr/>
        <p:txBody>
          <a:bodyPr>
            <a:normAutofit fontScale="90000"/>
          </a:bodyPr>
          <a:lstStyle/>
          <a:p>
            <a:r>
              <a:rPr lang="fr-CA" dirty="0"/>
              <a:t>Quels produits contribuent à la croissance de la demande en protéines?</a:t>
            </a:r>
          </a:p>
        </p:txBody>
      </p:sp>
      <p:sp>
        <p:nvSpPr>
          <p:cNvPr id="3" name="Espace réservé du contenu 2">
            <a:extLst>
              <a:ext uri="{FF2B5EF4-FFF2-40B4-BE49-F238E27FC236}">
                <a16:creationId xmlns:a16="http://schemas.microsoft.com/office/drawing/2014/main" id="{0B9B0654-82D1-AF85-E682-F970057C24B2}"/>
              </a:ext>
            </a:extLst>
          </p:cNvPr>
          <p:cNvSpPr>
            <a:spLocks noGrp="1"/>
          </p:cNvSpPr>
          <p:nvPr>
            <p:ph idx="1"/>
            <p:custDataLst>
              <p:tags r:id="rId2"/>
            </p:custDataLst>
          </p:nvPr>
        </p:nvSpPr>
        <p:spPr>
          <a:xfrm>
            <a:off x="528099" y="989838"/>
            <a:ext cx="10515600" cy="5028646"/>
          </a:xfrm>
        </p:spPr>
        <p:txBody>
          <a:bodyPr/>
          <a:lstStyle/>
          <a:p>
            <a:pPr marL="0" indent="0">
              <a:buNone/>
            </a:pPr>
            <a:r>
              <a:rPr lang="fr-CA" dirty="0"/>
              <a:t>Quelques données de ventes au détail…</a:t>
            </a:r>
          </a:p>
        </p:txBody>
      </p:sp>
      <p:sp>
        <p:nvSpPr>
          <p:cNvPr id="6" name="Espace réservé du contenu 5">
            <a:extLst>
              <a:ext uri="{FF2B5EF4-FFF2-40B4-BE49-F238E27FC236}">
                <a16:creationId xmlns:a16="http://schemas.microsoft.com/office/drawing/2014/main" id="{EDB4C301-9E8F-9BB7-7187-7B7EF7DDD774}"/>
              </a:ext>
            </a:extLst>
          </p:cNvPr>
          <p:cNvSpPr txBox="1">
            <a:spLocks/>
          </p:cNvSpPr>
          <p:nvPr>
            <p:custDataLst>
              <p:tags r:id="rId3"/>
            </p:custDataLst>
          </p:nvPr>
        </p:nvSpPr>
        <p:spPr>
          <a:xfrm>
            <a:off x="2041678" y="1578762"/>
            <a:ext cx="6245072" cy="458460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Clr>
                <a:srgbClr val="0B9EC1"/>
              </a:buClr>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ctr" latinLnBrk="0" hangingPunct="1">
              <a:lnSpc>
                <a:spcPct val="90000"/>
              </a:lnSpc>
              <a:spcBef>
                <a:spcPts val="1000"/>
              </a:spcBef>
              <a:spcAft>
                <a:spcPts val="0"/>
              </a:spcAft>
              <a:buClr>
                <a:srgbClr val="0B9EC1"/>
              </a:buClr>
              <a:buSzTx/>
              <a:buFont typeface="Arial" panose="020B0604020202020204" pitchFamily="34" charset="0"/>
              <a:buNone/>
              <a:tabLst/>
              <a:defRPr/>
            </a:pPr>
            <a:r>
              <a:rPr kumimoji="0" lang="fr-CA" sz="2600" b="1" i="0" u="none" strike="noStrike" kern="1200" cap="none" spc="0" normalizeH="0" baseline="0" noProof="0" dirty="0">
                <a:ln>
                  <a:noFill/>
                </a:ln>
                <a:solidFill>
                  <a:srgbClr val="0B9EC1"/>
                </a:solidFill>
                <a:effectLst/>
                <a:uLnTx/>
                <a:uFillTx/>
                <a:latin typeface="Calibri" panose="020F0502020204030204"/>
                <a:ea typeface="+mn-ea"/>
                <a:cs typeface="+mn-cs"/>
              </a:rPr>
              <a:t>Lait de consommation : </a:t>
            </a:r>
            <a:endParaRPr kumimoji="0" lang="fr-CA" sz="2600" b="0" i="0" u="none" strike="noStrike" kern="1200" cap="none" spc="0" normalizeH="0" baseline="0" noProof="0" dirty="0">
              <a:ln>
                <a:noFill/>
              </a:ln>
              <a:solidFill>
                <a:srgbClr val="0B9EC1"/>
              </a:solidFill>
              <a:effectLst/>
              <a:uLnTx/>
              <a:uFillTx/>
              <a:latin typeface="Calibri" panose="020F0502020204030204"/>
              <a:ea typeface="+mn-ea"/>
              <a:cs typeface="+mn-cs"/>
            </a:endParaRPr>
          </a:p>
          <a:p>
            <a:pPr marL="685800" marR="0" lvl="1" indent="-228600" algn="l" defTabSz="914400" rtl="0" eaLnBrk="1" fontAlgn="ctr" latinLnBrk="0" hangingPunct="1">
              <a:lnSpc>
                <a:spcPct val="90000"/>
              </a:lnSpc>
              <a:spcBef>
                <a:spcPts val="500"/>
              </a:spcBef>
              <a:spcAft>
                <a:spcPts val="0"/>
              </a:spcAft>
              <a:buClrTx/>
              <a:buSzTx/>
              <a:buFont typeface="Arial" panose="020B0604020202020204" pitchFamily="34" charset="0"/>
              <a:buChar char="•"/>
              <a:tabLst/>
              <a:defRPr/>
            </a:pPr>
            <a:r>
              <a:rPr kumimoji="0" lang="fr-CA" sz="2400" b="0" i="0" u="none" strike="noStrike" kern="1200" cap="none" spc="0" normalizeH="0" baseline="0" noProof="0" dirty="0">
                <a:ln>
                  <a:noFill/>
                </a:ln>
                <a:solidFill>
                  <a:prstClr val="black"/>
                </a:solidFill>
                <a:effectLst/>
                <a:uLnTx/>
                <a:uFillTx/>
                <a:latin typeface="Calibri" panose="020F0502020204030204"/>
                <a:ea typeface="+mn-ea"/>
                <a:cs typeface="+mn-cs"/>
              </a:rPr>
              <a:t>fortifié +11 %</a:t>
            </a:r>
          </a:p>
          <a:p>
            <a:pPr marL="685800" marR="0" lvl="1" indent="-228600" algn="l" defTabSz="914400" rtl="0" eaLnBrk="1" fontAlgn="ctr" latinLnBrk="0" hangingPunct="1">
              <a:lnSpc>
                <a:spcPct val="90000"/>
              </a:lnSpc>
              <a:spcBef>
                <a:spcPts val="500"/>
              </a:spcBef>
              <a:spcAft>
                <a:spcPts val="0"/>
              </a:spcAft>
              <a:buClrTx/>
              <a:buSzTx/>
              <a:buFont typeface="Arial" panose="020B0604020202020204" pitchFamily="34" charset="0"/>
              <a:buChar char="•"/>
              <a:tabLst/>
              <a:defRPr/>
            </a:pPr>
            <a:r>
              <a:rPr kumimoji="0" lang="fr-CA" sz="2400" b="0" i="0" u="none" strike="noStrike" kern="1200" cap="none" spc="0" normalizeH="0" baseline="0" noProof="0" dirty="0">
                <a:ln>
                  <a:noFill/>
                </a:ln>
                <a:solidFill>
                  <a:prstClr val="black"/>
                </a:solidFill>
                <a:effectLst/>
                <a:uLnTx/>
                <a:uFillTx/>
                <a:latin typeface="Calibri" panose="020F0502020204030204"/>
                <a:ea typeface="+mn-ea"/>
                <a:cs typeface="+mn-cs"/>
              </a:rPr>
              <a:t>sans lactose +8 %</a:t>
            </a:r>
          </a:p>
          <a:p>
            <a:pPr marL="0" marR="0" lvl="1" indent="0" algn="l" defTabSz="914400" rtl="0" eaLnBrk="1" fontAlgn="ctr" latinLnBrk="0" hangingPunct="1">
              <a:lnSpc>
                <a:spcPct val="90000"/>
              </a:lnSpc>
              <a:spcBef>
                <a:spcPts val="500"/>
              </a:spcBef>
              <a:spcAft>
                <a:spcPts val="0"/>
              </a:spcAft>
              <a:buClrTx/>
              <a:buSzTx/>
              <a:buFont typeface="Arial" panose="020B0604020202020204" pitchFamily="34" charset="0"/>
              <a:buNone/>
              <a:tabLst/>
              <a:defRPr/>
            </a:pPr>
            <a:r>
              <a:rPr kumimoji="0" lang="fr-CA" sz="2600" b="1" i="0" u="none" strike="noStrike" kern="1200" cap="none" spc="0" normalizeH="0" baseline="0" noProof="0" dirty="0">
                <a:ln>
                  <a:noFill/>
                </a:ln>
                <a:solidFill>
                  <a:srgbClr val="1AAF01"/>
                </a:solidFill>
                <a:effectLst/>
                <a:uLnTx/>
                <a:uFillTx/>
                <a:latin typeface="Calibri" panose="020F0502020204030204"/>
                <a:ea typeface="+mn-ea"/>
                <a:cs typeface="+mn-cs"/>
              </a:rPr>
              <a:t>Yogourt : </a:t>
            </a:r>
            <a:endParaRPr kumimoji="0" lang="fr-CA" sz="2600" b="0" i="0" u="none" strike="noStrike" kern="1200" cap="none" spc="0" normalizeH="0" baseline="0" noProof="0" dirty="0">
              <a:ln>
                <a:noFill/>
              </a:ln>
              <a:solidFill>
                <a:srgbClr val="1AAF01"/>
              </a:solidFill>
              <a:effectLst/>
              <a:uLnTx/>
              <a:uFillTx/>
              <a:latin typeface="Calibri" panose="020F0502020204030204"/>
              <a:ea typeface="+mn-ea"/>
              <a:cs typeface="+mn-cs"/>
            </a:endParaRPr>
          </a:p>
          <a:p>
            <a:pPr lvl="1" fontAlgn="ctr">
              <a:defRPr/>
            </a:pPr>
            <a:r>
              <a:rPr kumimoji="0" lang="fr-CA" sz="2400" b="0" i="0" u="none" strike="noStrike" kern="1200" cap="none" spc="0" normalizeH="0" baseline="0" noProof="0" dirty="0">
                <a:ln>
                  <a:noFill/>
                </a:ln>
                <a:solidFill>
                  <a:prstClr val="black"/>
                </a:solidFill>
                <a:effectLst/>
                <a:uLnTx/>
                <a:uFillTx/>
                <a:latin typeface="Calibri" panose="020F0502020204030204"/>
                <a:ea typeface="+mn-ea"/>
                <a:cs typeface="+mn-cs"/>
              </a:rPr>
              <a:t>grec +18 % : 3 litres de lait pour un litre </a:t>
            </a:r>
          </a:p>
          <a:p>
            <a:pPr lvl="1" fontAlgn="ctr">
              <a:defRPr/>
            </a:pPr>
            <a:r>
              <a:rPr kumimoji="0" lang="fr-CA" sz="2400" b="0" i="0" u="none" strike="noStrike" kern="1200" cap="none" spc="0" normalizeH="0" baseline="0" noProof="0" dirty="0">
                <a:ln>
                  <a:noFill/>
                </a:ln>
                <a:solidFill>
                  <a:prstClr val="black"/>
                </a:solidFill>
                <a:effectLst/>
                <a:uLnTx/>
                <a:uFillTx/>
                <a:latin typeface="Calibri" panose="020F0502020204030204"/>
                <a:ea typeface="+mn-ea"/>
                <a:cs typeface="+mn-cs"/>
              </a:rPr>
              <a:t>nature +14 %</a:t>
            </a:r>
          </a:p>
          <a:p>
            <a:pPr lvl="1" fontAlgn="ctr">
              <a:defRPr/>
            </a:pPr>
            <a:r>
              <a:rPr kumimoji="0" lang="fr-CA" sz="2400" b="0" i="0" u="none" strike="noStrike" kern="1200" cap="none" spc="0" normalizeH="0" baseline="0" noProof="0" dirty="0">
                <a:ln>
                  <a:noFill/>
                </a:ln>
                <a:solidFill>
                  <a:prstClr val="black"/>
                </a:solidFill>
                <a:effectLst/>
                <a:uLnTx/>
                <a:uFillTx/>
                <a:latin typeface="Calibri" panose="020F0502020204030204"/>
                <a:ea typeface="+mn-ea"/>
                <a:cs typeface="+mn-cs"/>
              </a:rPr>
              <a:t>gros formats</a:t>
            </a:r>
          </a:p>
          <a:p>
            <a:pPr marL="0" marR="0" lvl="0" indent="0" algn="l" defTabSz="914400" rtl="0" eaLnBrk="1" fontAlgn="ctr" latinLnBrk="0" hangingPunct="1">
              <a:lnSpc>
                <a:spcPct val="90000"/>
              </a:lnSpc>
              <a:spcBef>
                <a:spcPts val="1000"/>
              </a:spcBef>
              <a:spcAft>
                <a:spcPts val="0"/>
              </a:spcAft>
              <a:buClr>
                <a:srgbClr val="0B9EC1"/>
              </a:buClr>
              <a:buSzTx/>
              <a:buFont typeface="Arial" panose="020B0604020202020204" pitchFamily="34" charset="0"/>
              <a:buNone/>
              <a:tabLst/>
              <a:defRPr/>
            </a:pPr>
            <a:r>
              <a:rPr kumimoji="0" lang="fr-CA" sz="2600" b="1" i="0" u="none" strike="noStrike" kern="1200" cap="none" spc="0" normalizeH="0" baseline="0" noProof="0" dirty="0">
                <a:ln>
                  <a:noFill/>
                </a:ln>
                <a:solidFill>
                  <a:srgbClr val="D5A656"/>
                </a:solidFill>
                <a:effectLst/>
                <a:uLnTx/>
                <a:uFillTx/>
                <a:latin typeface="Calibri" panose="020F0502020204030204"/>
                <a:ea typeface="+mn-ea"/>
                <a:cs typeface="+mn-cs"/>
              </a:rPr>
              <a:t>Fromages :</a:t>
            </a:r>
            <a:endParaRPr kumimoji="0" lang="fr-CA" sz="2600" b="0" i="0" u="none" strike="noStrike" kern="1200" cap="none" spc="0" normalizeH="0" baseline="0" noProof="0" dirty="0">
              <a:ln>
                <a:noFill/>
              </a:ln>
              <a:solidFill>
                <a:srgbClr val="D5A656"/>
              </a:solidFill>
              <a:effectLst/>
              <a:uLnTx/>
              <a:uFillTx/>
              <a:latin typeface="Calibri" panose="020F0502020204030204"/>
              <a:ea typeface="+mn-ea"/>
              <a:cs typeface="+mn-cs"/>
            </a:endParaRPr>
          </a:p>
          <a:p>
            <a:pPr lvl="1" fontAlgn="ctr">
              <a:defRPr/>
            </a:pPr>
            <a:r>
              <a:rPr kumimoji="0" lang="fr-CA" sz="2400" b="0" i="0" u="none" strike="noStrike" kern="1200" cap="none" spc="0" normalizeH="0" baseline="0" noProof="0" dirty="0">
                <a:ln>
                  <a:noFill/>
                </a:ln>
                <a:solidFill>
                  <a:prstClr val="black"/>
                </a:solidFill>
                <a:effectLst/>
                <a:uLnTx/>
                <a:uFillTx/>
                <a:latin typeface="Calibri" panose="020F0502020204030204"/>
                <a:ea typeface="+mn-ea"/>
                <a:cs typeface="+mn-cs"/>
              </a:rPr>
              <a:t>fromages frais</a:t>
            </a:r>
          </a:p>
          <a:p>
            <a:pPr marL="914400" lvl="2" indent="0" fontAlgn="ctr">
              <a:buNone/>
              <a:defRPr/>
            </a:pPr>
            <a:r>
              <a:rPr kumimoji="0" lang="fr-CA" sz="2400" b="0" i="0" u="none" strike="noStrike" kern="1200" cap="none" spc="0" normalizeH="0" baseline="0" noProof="0" dirty="0">
                <a:ln>
                  <a:noFill/>
                </a:ln>
                <a:solidFill>
                  <a:prstClr val="black"/>
                </a:solidFill>
                <a:effectLst/>
                <a:uLnTx/>
                <a:uFillTx/>
                <a:latin typeface="Calibri" panose="020F0502020204030204"/>
                <a:ea typeface="+mn-ea"/>
                <a:cs typeface="+mn-cs"/>
              </a:rPr>
              <a:t>cottage +28 %</a:t>
            </a:r>
          </a:p>
          <a:p>
            <a:pPr marL="914400" lvl="2" indent="0" fontAlgn="ctr">
              <a:buNone/>
              <a:defRPr/>
            </a:pPr>
            <a:r>
              <a:rPr kumimoji="0" lang="fr-CA" sz="2400" b="0" i="0" u="none" strike="noStrike" kern="1200" cap="none" spc="0" normalizeH="0" baseline="0" noProof="0" dirty="0" err="1">
                <a:ln>
                  <a:noFill/>
                </a:ln>
                <a:solidFill>
                  <a:prstClr val="black"/>
                </a:solidFill>
                <a:effectLst/>
                <a:uLnTx/>
                <a:uFillTx/>
                <a:latin typeface="Calibri" panose="020F0502020204030204"/>
                <a:ea typeface="+mn-ea"/>
                <a:cs typeface="+mn-cs"/>
              </a:rPr>
              <a:t>skyr</a:t>
            </a:r>
            <a:r>
              <a:rPr kumimoji="0" lang="fr-CA" sz="2400" b="0" i="0" u="none" strike="noStrike" kern="1200" cap="none" spc="0" normalizeH="0" baseline="0" noProof="0" dirty="0">
                <a:ln>
                  <a:noFill/>
                </a:ln>
                <a:solidFill>
                  <a:prstClr val="black"/>
                </a:solidFill>
                <a:effectLst/>
                <a:uLnTx/>
                <a:uFillTx/>
                <a:latin typeface="Calibri" panose="020F0502020204030204"/>
                <a:ea typeface="+mn-ea"/>
                <a:cs typeface="+mn-cs"/>
              </a:rPr>
              <a:t> +59 % : 4 litres de lait pour un litre</a:t>
            </a:r>
          </a:p>
        </p:txBody>
      </p:sp>
      <p:sp>
        <p:nvSpPr>
          <p:cNvPr id="16" name="ZoneTexte 15">
            <a:extLst>
              <a:ext uri="{FF2B5EF4-FFF2-40B4-BE49-F238E27FC236}">
                <a16:creationId xmlns:a16="http://schemas.microsoft.com/office/drawing/2014/main" id="{43FBF92F-F45E-AAAE-D42B-D05D6FAB493A}"/>
              </a:ext>
            </a:extLst>
          </p:cNvPr>
          <p:cNvSpPr txBox="1"/>
          <p:nvPr>
            <p:custDataLst>
              <p:tags r:id="rId4"/>
            </p:custDataLst>
          </p:nvPr>
        </p:nvSpPr>
        <p:spPr>
          <a:xfrm>
            <a:off x="-1772" y="6515919"/>
            <a:ext cx="609777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Droite : Ventes au détail Nielsen, 52 semaines, terminant en septembre 2025.</a:t>
            </a:r>
          </a:p>
        </p:txBody>
      </p:sp>
      <p:pic>
        <p:nvPicPr>
          <p:cNvPr id="5" name="Espace réservé du contenu 6">
            <a:extLst>
              <a:ext uri="{FF2B5EF4-FFF2-40B4-BE49-F238E27FC236}">
                <a16:creationId xmlns:a16="http://schemas.microsoft.com/office/drawing/2014/main" id="{9F1B50C5-09C8-BA2C-8ED4-5BA822AD6A93}"/>
              </a:ext>
            </a:extLst>
          </p:cNvPr>
          <p:cNvPicPr>
            <a:picLocks noChangeAspect="1"/>
          </p:cNvPicPr>
          <p:nvPr>
            <p:custDataLst>
              <p:tags r:id="rId5"/>
            </p:custDataLst>
          </p:nvPr>
        </p:nvPicPr>
        <p:blipFill rotWithShape="1">
          <a:blip r:embed="rId11">
            <a:extLst>
              <a:ext uri="{28A0092B-C50C-407E-A947-70E740481C1C}">
                <a14:useLocalDpi xmlns:a14="http://schemas.microsoft.com/office/drawing/2010/main" val="0"/>
              </a:ext>
            </a:extLst>
          </a:blip>
          <a:srcRect l="17437" t="70835" r="41195"/>
          <a:stretch/>
        </p:blipFill>
        <p:spPr>
          <a:xfrm>
            <a:off x="1172991" y="1725300"/>
            <a:ext cx="997309" cy="1263492"/>
          </a:xfrm>
          <a:prstGeom prst="rect">
            <a:avLst/>
          </a:prstGeom>
        </p:spPr>
      </p:pic>
      <p:pic>
        <p:nvPicPr>
          <p:cNvPr id="7" name="Image 6" descr="Une image contenant logo&#10;&#10;Description générée automatiquement">
            <a:extLst>
              <a:ext uri="{FF2B5EF4-FFF2-40B4-BE49-F238E27FC236}">
                <a16:creationId xmlns:a16="http://schemas.microsoft.com/office/drawing/2014/main" id="{56F20B64-894A-7479-9784-12FF57BE2C22}"/>
              </a:ext>
            </a:extLst>
          </p:cNvPr>
          <p:cNvPicPr>
            <a:picLocks noChangeAspect="1"/>
          </p:cNvPicPr>
          <p:nvPr>
            <p:custDataLst>
              <p:tags r:id="rId6"/>
            </p:custDataLst>
          </p:nvPr>
        </p:nvPicPr>
        <p:blipFill rotWithShape="1">
          <a:blip r:embed="rId12">
            <a:duotone>
              <a:prstClr val="black"/>
              <a:srgbClr val="92D050">
                <a:tint val="45000"/>
                <a:satMod val="400000"/>
              </a:srgbClr>
            </a:duotone>
            <a:extLst>
              <a:ext uri="{28A0092B-C50C-407E-A947-70E740481C1C}">
                <a14:useLocalDpi xmlns:a14="http://schemas.microsoft.com/office/drawing/2010/main" val="0"/>
              </a:ext>
            </a:extLst>
          </a:blip>
          <a:srcRect l="55873" r="29666"/>
          <a:stretch/>
        </p:blipFill>
        <p:spPr>
          <a:xfrm>
            <a:off x="1053127" y="3002300"/>
            <a:ext cx="1031746" cy="1384519"/>
          </a:xfrm>
          <a:prstGeom prst="rect">
            <a:avLst/>
          </a:prstGeom>
        </p:spPr>
      </p:pic>
      <p:pic>
        <p:nvPicPr>
          <p:cNvPr id="9" name="Image 8">
            <a:extLst>
              <a:ext uri="{FF2B5EF4-FFF2-40B4-BE49-F238E27FC236}">
                <a16:creationId xmlns:a16="http://schemas.microsoft.com/office/drawing/2014/main" id="{460896CA-4855-4622-440B-A5D5B92AAC55}"/>
              </a:ext>
            </a:extLst>
          </p:cNvPr>
          <p:cNvPicPr>
            <a:picLocks noChangeAspect="1"/>
          </p:cNvPicPr>
          <p:nvPr>
            <p:custDataLst>
              <p:tags r:id="rId7"/>
            </p:custDataLst>
          </p:nvPr>
        </p:nvPicPr>
        <p:blipFill>
          <a:blip r:embed="rId13"/>
          <a:stretch>
            <a:fillRect/>
          </a:stretch>
        </p:blipFill>
        <p:spPr>
          <a:xfrm>
            <a:off x="1053127" y="4405803"/>
            <a:ext cx="1072989" cy="1097375"/>
          </a:xfrm>
          <a:prstGeom prst="rect">
            <a:avLst/>
          </a:prstGeom>
        </p:spPr>
      </p:pic>
      <p:sp>
        <p:nvSpPr>
          <p:cNvPr id="4" name="Rectangle : coins arrondis 3">
            <a:extLst>
              <a:ext uri="{FF2B5EF4-FFF2-40B4-BE49-F238E27FC236}">
                <a16:creationId xmlns:a16="http://schemas.microsoft.com/office/drawing/2014/main" id="{58ED2C5E-3BB0-13E2-0763-603D007FFFD7}"/>
              </a:ext>
            </a:extLst>
          </p:cNvPr>
          <p:cNvSpPr/>
          <p:nvPr>
            <p:custDataLst>
              <p:tags r:id="rId8"/>
            </p:custDataLst>
          </p:nvPr>
        </p:nvSpPr>
        <p:spPr>
          <a:xfrm>
            <a:off x="7898130" y="2160271"/>
            <a:ext cx="4014256" cy="2855010"/>
          </a:xfrm>
          <a:prstGeom prst="roundRect">
            <a:avLst>
              <a:gd name="adj" fmla="val 1047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sz="2000" b="1" dirty="0"/>
              <a:t>Le Québec fabrique :</a:t>
            </a:r>
          </a:p>
          <a:p>
            <a:endParaRPr lang="fr-CA" sz="2000" b="1" dirty="0"/>
          </a:p>
          <a:p>
            <a:pPr marL="285750" indent="-285750">
              <a:buFont typeface="Arial" panose="020B0604020202020204" pitchFamily="34" charset="0"/>
              <a:buChar char="•"/>
            </a:pPr>
            <a:r>
              <a:rPr lang="fr-CA" sz="2000" dirty="0"/>
              <a:t>Près de la moitié du lait fortifié</a:t>
            </a:r>
          </a:p>
          <a:p>
            <a:pPr marL="285750" indent="-285750">
              <a:buFont typeface="Arial" panose="020B0604020202020204" pitchFamily="34" charset="0"/>
              <a:buChar char="•"/>
            </a:pPr>
            <a:r>
              <a:rPr lang="fr-CA" sz="2000" dirty="0"/>
              <a:t>Plus des 2/3 du yogourt</a:t>
            </a:r>
          </a:p>
          <a:p>
            <a:pPr marL="285750" indent="-285750">
              <a:buFont typeface="Arial" panose="020B0604020202020204" pitchFamily="34" charset="0"/>
              <a:buChar char="•"/>
            </a:pPr>
            <a:r>
              <a:rPr lang="fr-CA" sz="2000" dirty="0"/>
              <a:t>Près de la moitié du fromage, dont environ les 2/3 des fromages frais et fins</a:t>
            </a:r>
          </a:p>
        </p:txBody>
      </p:sp>
    </p:spTree>
    <p:extLst>
      <p:ext uri="{BB962C8B-B14F-4D97-AF65-F5344CB8AC3E}">
        <p14:creationId xmlns:p14="http://schemas.microsoft.com/office/powerpoint/2010/main" val="352344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61E54897-79C8-2B04-547B-C340733DF8C0}"/>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93BB309F-EDD6-C20D-8327-5BE91A65837E}"/>
              </a:ext>
            </a:extLst>
          </p:cNvPr>
          <p:cNvSpPr txBox="1"/>
          <p:nvPr>
            <p:custDataLst>
              <p:tags r:id="rId2"/>
            </p:custDataLst>
          </p:nvPr>
        </p:nvSpPr>
        <p:spPr>
          <a:xfrm>
            <a:off x="-63803" y="6379807"/>
            <a:ext cx="10831445" cy="276999"/>
          </a:xfrm>
          <a:prstGeom prst="rect">
            <a:avLst/>
          </a:prstGeom>
          <a:noFill/>
        </p:spPr>
        <p:txBody>
          <a:bodyPr wrap="square">
            <a:spAutoFit/>
          </a:bodyPr>
          <a:lstStyle/>
          <a:p>
            <a:r>
              <a:rPr lang="fr-CA" sz="1200" dirty="0">
                <a:solidFill>
                  <a:schemeClr val="tx1">
                    <a:lumMod val="50000"/>
                    <a:lumOff val="50000"/>
                  </a:schemeClr>
                </a:solidFill>
                <a:latin typeface="Arial" panose="020B0604020202020204" pitchFamily="34" charset="0"/>
                <a:cs typeface="Arial" panose="020B0604020202020204" pitchFamily="34" charset="0"/>
              </a:rPr>
              <a:t>Ventes de composants laitiers P10, 12 mois terminant en juillet 2025. </a:t>
            </a:r>
          </a:p>
        </p:txBody>
      </p:sp>
      <p:sp>
        <p:nvSpPr>
          <p:cNvPr id="14" name="Rectangle 13">
            <a:extLst>
              <a:ext uri="{FF2B5EF4-FFF2-40B4-BE49-F238E27FC236}">
                <a16:creationId xmlns:a16="http://schemas.microsoft.com/office/drawing/2014/main" id="{75C03F37-2BF9-9C80-0359-6DA5AC1941EA}"/>
              </a:ext>
            </a:extLst>
          </p:cNvPr>
          <p:cNvSpPr/>
          <p:nvPr>
            <p:custDataLst>
              <p:tags r:id="rId3"/>
            </p:custDataLst>
          </p:nvPr>
        </p:nvSpPr>
        <p:spPr>
          <a:xfrm>
            <a:off x="1452897" y="1309917"/>
            <a:ext cx="8740021" cy="323165"/>
          </a:xfrm>
          <a:prstGeom prst="rect">
            <a:avLst/>
          </a:prstGeom>
        </p:spPr>
        <p:txBody>
          <a:bodyPr wrap="none">
            <a:spAutoFit/>
          </a:bodyPr>
          <a:lstStyle/>
          <a:p>
            <a:r>
              <a:rPr lang="fr-CA" sz="1500" i="1" dirty="0">
                <a:latin typeface="Avenir Next LT Pro" panose="020B0504020202020204" pitchFamily="34" charset="0"/>
                <a:cs typeface="Arial" panose="020B0604020202020204" pitchFamily="34" charset="0"/>
              </a:rPr>
              <a:t>Volume (litres) de lait requis pour la fabrication de yogourt, par personne au Canada, année laitière</a:t>
            </a:r>
          </a:p>
        </p:txBody>
      </p:sp>
      <p:sp>
        <p:nvSpPr>
          <p:cNvPr id="2" name="Flèche : droite 1">
            <a:extLst>
              <a:ext uri="{FF2B5EF4-FFF2-40B4-BE49-F238E27FC236}">
                <a16:creationId xmlns:a16="http://schemas.microsoft.com/office/drawing/2014/main" id="{A3BCA8C7-B439-9A81-32E0-745FFE701876}"/>
              </a:ext>
            </a:extLst>
          </p:cNvPr>
          <p:cNvSpPr/>
          <p:nvPr>
            <p:custDataLst>
              <p:tags r:id="rId4"/>
            </p:custDataLst>
          </p:nvPr>
        </p:nvSpPr>
        <p:spPr>
          <a:xfrm>
            <a:off x="5951767" y="1794916"/>
            <a:ext cx="2368725" cy="967804"/>
          </a:xfrm>
          <a:prstGeom prst="rightArrow">
            <a:avLst>
              <a:gd name="adj1" fmla="val 100000"/>
              <a:gd name="adj2" fmla="val 50000"/>
            </a:avLst>
          </a:prstGeom>
          <a:solidFill>
            <a:schemeClr val="accent2">
              <a:lumMod val="60000"/>
              <a:lumOff val="4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r-CA" sz="2000" b="1" dirty="0">
                <a:effectLst>
                  <a:outerShdw blurRad="38100" dist="38100" dir="2700000" algn="tl">
                    <a:srgbClr val="000000">
                      <a:alpha val="43137"/>
                    </a:srgbClr>
                  </a:outerShdw>
                </a:effectLst>
              </a:rPr>
              <a:t>+1,3 litre de lait par personne en un an</a:t>
            </a:r>
          </a:p>
        </p:txBody>
      </p:sp>
      <p:sp>
        <p:nvSpPr>
          <p:cNvPr id="4" name="Titre 7">
            <a:extLst>
              <a:ext uri="{FF2B5EF4-FFF2-40B4-BE49-F238E27FC236}">
                <a16:creationId xmlns:a16="http://schemas.microsoft.com/office/drawing/2014/main" id="{10A7AF82-7525-1EC5-AB94-046FD9141439}"/>
              </a:ext>
            </a:extLst>
          </p:cNvPr>
          <p:cNvSpPr>
            <a:spLocks noGrp="1"/>
          </p:cNvSpPr>
          <p:nvPr>
            <p:ph type="title"/>
            <p:custDataLst>
              <p:tags r:id="rId5"/>
            </p:custDataLst>
          </p:nvPr>
        </p:nvSpPr>
        <p:spPr/>
        <p:txBody>
          <a:bodyPr vert="horz" lIns="91440" tIns="45720" rIns="91440" bIns="45720" rtlCol="0" anchor="ctr">
            <a:noAutofit/>
          </a:bodyPr>
          <a:lstStyle/>
          <a:p>
            <a:r>
              <a:rPr lang="fr-CA" dirty="0"/>
              <a:t>Demande en lait : l’exemple du yogourt</a:t>
            </a:r>
          </a:p>
        </p:txBody>
      </p:sp>
      <p:sp>
        <p:nvSpPr>
          <p:cNvPr id="7" name="ZoneTexte 6">
            <a:extLst>
              <a:ext uri="{FF2B5EF4-FFF2-40B4-BE49-F238E27FC236}">
                <a16:creationId xmlns:a16="http://schemas.microsoft.com/office/drawing/2014/main" id="{E4001A97-450C-45FC-6D26-8DA52043F0B5}"/>
              </a:ext>
            </a:extLst>
          </p:cNvPr>
          <p:cNvSpPr txBox="1"/>
          <p:nvPr>
            <p:custDataLst>
              <p:tags r:id="rId6"/>
            </p:custDataLst>
          </p:nvPr>
        </p:nvSpPr>
        <p:spPr>
          <a:xfrm>
            <a:off x="-63803" y="6644798"/>
            <a:ext cx="11663923" cy="276999"/>
          </a:xfrm>
          <a:prstGeom prst="rect">
            <a:avLst/>
          </a:prstGeom>
          <a:noFill/>
        </p:spPr>
        <p:txBody>
          <a:bodyPr wrap="square" rtlCol="0">
            <a:spAutoFit/>
          </a:bodyPr>
          <a:lstStyle/>
          <a:p>
            <a:pPr fontAlgn="b"/>
            <a:r>
              <a:rPr lang="fr-CA" sz="1200" dirty="0">
                <a:solidFill>
                  <a:schemeClr val="tx1">
                    <a:lumMod val="50000"/>
                    <a:lumOff val="50000"/>
                  </a:schemeClr>
                </a:solidFill>
              </a:rPr>
              <a:t>Population en janvier de chaque année (mi-année laitière). Statistique Canada. Tableau 17-10-0009-01  Estimations trimestrielles de la population. Avril 2025</a:t>
            </a:r>
          </a:p>
        </p:txBody>
      </p:sp>
      <p:graphicFrame>
        <p:nvGraphicFramePr>
          <p:cNvPr id="6" name="Graphique 5">
            <a:extLst>
              <a:ext uri="{FF2B5EF4-FFF2-40B4-BE49-F238E27FC236}">
                <a16:creationId xmlns:a16="http://schemas.microsoft.com/office/drawing/2014/main" id="{03270898-EB95-F3D4-3BFC-F881B25D03A3}"/>
              </a:ext>
            </a:extLst>
          </p:cNvPr>
          <p:cNvGraphicFramePr>
            <a:graphicFrameLocks/>
          </p:cNvGraphicFramePr>
          <p:nvPr>
            <p:custDataLst>
              <p:tags r:id="rId7"/>
            </p:custDataLst>
            <p:extLst>
              <p:ext uri="{D42A27DB-BD31-4B8C-83A1-F6EECF244321}">
                <p14:modId xmlns:p14="http://schemas.microsoft.com/office/powerpoint/2010/main" val="1120429836"/>
              </p:ext>
            </p:extLst>
          </p:nvPr>
        </p:nvGraphicFramePr>
        <p:xfrm>
          <a:off x="1725930" y="1898073"/>
          <a:ext cx="8466988" cy="407024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43075061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077AD7-3407-19E0-26CC-B18CACCABB9D}"/>
              </a:ext>
            </a:extLst>
          </p:cNvPr>
          <p:cNvSpPr>
            <a:spLocks noGrp="1"/>
          </p:cNvSpPr>
          <p:nvPr>
            <p:ph type="title"/>
            <p:custDataLst>
              <p:tags r:id="rId1"/>
            </p:custDataLst>
          </p:nvPr>
        </p:nvSpPr>
        <p:spPr/>
        <p:txBody>
          <a:bodyPr/>
          <a:lstStyle/>
          <a:p>
            <a:r>
              <a:rPr lang="fr-CA" dirty="0"/>
              <a:t>Est-ce que c’est une tendance qui peut durer?</a:t>
            </a:r>
          </a:p>
        </p:txBody>
      </p:sp>
      <p:sp>
        <p:nvSpPr>
          <p:cNvPr id="3" name="Espace réservé du contenu 2">
            <a:extLst>
              <a:ext uri="{FF2B5EF4-FFF2-40B4-BE49-F238E27FC236}">
                <a16:creationId xmlns:a16="http://schemas.microsoft.com/office/drawing/2014/main" id="{BD1EFBBF-802A-3D8A-14AC-0EF3D4B8E603}"/>
              </a:ext>
            </a:extLst>
          </p:cNvPr>
          <p:cNvSpPr>
            <a:spLocks noGrp="1"/>
          </p:cNvSpPr>
          <p:nvPr>
            <p:ph idx="1"/>
            <p:custDataLst>
              <p:tags r:id="rId2"/>
            </p:custDataLst>
          </p:nvPr>
        </p:nvSpPr>
        <p:spPr>
          <a:xfrm>
            <a:off x="315311" y="1344858"/>
            <a:ext cx="8029904" cy="5028646"/>
          </a:xfrm>
        </p:spPr>
        <p:txBody>
          <a:bodyPr>
            <a:normAutofit fontScale="92500" lnSpcReduction="20000"/>
          </a:bodyPr>
          <a:lstStyle/>
          <a:p>
            <a:r>
              <a:rPr lang="fr-CA" b="1" dirty="0"/>
              <a:t>Comme toujours, c’est difficile de prévoir les tendances des consommateurs!</a:t>
            </a:r>
          </a:p>
          <a:p>
            <a:r>
              <a:rPr lang="fr-CA" dirty="0"/>
              <a:t>Par contre, on peut considérer les facteurs suivants :</a:t>
            </a:r>
          </a:p>
          <a:p>
            <a:pPr lvl="1"/>
            <a:r>
              <a:rPr lang="fr-CA" dirty="0"/>
              <a:t>Montée de l’utilisation de médicaments qui modifient le comportement alimentaire (GLP-1 : </a:t>
            </a:r>
            <a:r>
              <a:rPr lang="fr-CA" dirty="0" err="1"/>
              <a:t>Ozempic</a:t>
            </a:r>
            <a:r>
              <a:rPr lang="fr-CA" dirty="0"/>
              <a:t>, </a:t>
            </a:r>
            <a:r>
              <a:rPr lang="fr-CA" dirty="0" err="1"/>
              <a:t>Wegovy</a:t>
            </a:r>
            <a:r>
              <a:rPr lang="fr-CA" dirty="0"/>
              <a:t>)</a:t>
            </a:r>
          </a:p>
          <a:p>
            <a:pPr lvl="2"/>
            <a:r>
              <a:rPr lang="fr-CA" dirty="0"/>
              <a:t>Diminuent l’appétit</a:t>
            </a:r>
          </a:p>
          <a:p>
            <a:pPr lvl="2"/>
            <a:r>
              <a:rPr lang="fr-CA" dirty="0"/>
              <a:t>Motivent la consommation d’aliments protéinés et faibles en gras</a:t>
            </a:r>
          </a:p>
          <a:p>
            <a:pPr lvl="2"/>
            <a:r>
              <a:rPr lang="fr-CA" dirty="0"/>
              <a:t>Déjà 1,4 M d’utilisateurs canadiens (3,4 % de la population), un nombre qui devrait tripler d’ici 2030 avec l’arrivée de comprimés plutôt que d’injections</a:t>
            </a:r>
          </a:p>
          <a:p>
            <a:pPr lvl="2"/>
            <a:r>
              <a:rPr lang="fr-CA" dirty="0"/>
              <a:t>Environ 1/8 personne aux États-Unis utilise le produit en 2025, soit quatre fois plus qu’au Canada</a:t>
            </a:r>
          </a:p>
          <a:p>
            <a:pPr lvl="1"/>
            <a:r>
              <a:rPr lang="fr-CA" dirty="0"/>
              <a:t>Changements démographiques :</a:t>
            </a:r>
          </a:p>
          <a:p>
            <a:pPr lvl="2"/>
            <a:r>
              <a:rPr lang="fr-CA" dirty="0"/>
              <a:t>Immigration : tendances alimentaires différentes</a:t>
            </a:r>
          </a:p>
          <a:p>
            <a:pPr lvl="2"/>
            <a:r>
              <a:rPr lang="fr-CA" dirty="0"/>
              <a:t>Vieillissement de la population : recherche d’aliments denses en nutriments</a:t>
            </a:r>
          </a:p>
        </p:txBody>
      </p:sp>
      <p:pic>
        <p:nvPicPr>
          <p:cNvPr id="1026" name="Picture 2">
            <a:extLst>
              <a:ext uri="{FF2B5EF4-FFF2-40B4-BE49-F238E27FC236}">
                <a16:creationId xmlns:a16="http://schemas.microsoft.com/office/drawing/2014/main" id="{84F3D2AE-9FA7-E894-7F96-28E46D9753EA}"/>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8345214" y="3010196"/>
            <a:ext cx="3694385" cy="250294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1BA6F7BC-4B27-A325-7787-C4D5C94B8C3A}"/>
              </a:ext>
            </a:extLst>
          </p:cNvPr>
          <p:cNvSpPr txBox="1"/>
          <p:nvPr>
            <p:custDataLst>
              <p:tags r:id="rId4"/>
            </p:custDataLst>
          </p:nvPr>
        </p:nvSpPr>
        <p:spPr>
          <a:xfrm>
            <a:off x="8111819" y="2290267"/>
            <a:ext cx="3922644" cy="646331"/>
          </a:xfrm>
          <a:prstGeom prst="rect">
            <a:avLst/>
          </a:prstGeom>
          <a:noFill/>
        </p:spPr>
        <p:txBody>
          <a:bodyPr wrap="square">
            <a:spAutoFit/>
          </a:bodyPr>
          <a:lstStyle/>
          <a:p>
            <a:pPr algn="ctr"/>
            <a:r>
              <a:rPr lang="fr-CA" dirty="0">
                <a:solidFill>
                  <a:schemeClr val="accent2"/>
                </a:solidFill>
              </a:rPr>
              <a:t>Exemple de produit laitier ciblant spécifiquement les utilisateurs de GLP-1</a:t>
            </a:r>
          </a:p>
        </p:txBody>
      </p:sp>
      <p:sp>
        <p:nvSpPr>
          <p:cNvPr id="9" name="Bulle narrative : rectangle à coins arrondis 8">
            <a:extLst>
              <a:ext uri="{FF2B5EF4-FFF2-40B4-BE49-F238E27FC236}">
                <a16:creationId xmlns:a16="http://schemas.microsoft.com/office/drawing/2014/main" id="{0C88AAFF-D92E-28DA-E02C-C8D4FE60B827}"/>
              </a:ext>
            </a:extLst>
          </p:cNvPr>
          <p:cNvSpPr/>
          <p:nvPr>
            <p:custDataLst>
              <p:tags r:id="rId5"/>
            </p:custDataLst>
          </p:nvPr>
        </p:nvSpPr>
        <p:spPr>
          <a:xfrm>
            <a:off x="8269357" y="5637475"/>
            <a:ext cx="3765106" cy="1009682"/>
          </a:xfrm>
          <a:prstGeom prst="wedgeRoundRectCallout">
            <a:avLst>
              <a:gd name="adj1" fmla="val -17842"/>
              <a:gd name="adj2" fmla="val -66815"/>
              <a:gd name="adj3" fmla="val 1666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t>«mélange breveté pour aider à constituer et maintenir une masse musculaire durant la perte de poids»</a:t>
            </a:r>
          </a:p>
        </p:txBody>
      </p:sp>
    </p:spTree>
    <p:extLst>
      <p:ext uri="{BB962C8B-B14F-4D97-AF65-F5344CB8AC3E}">
        <p14:creationId xmlns:p14="http://schemas.microsoft.com/office/powerpoint/2010/main" val="26710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Graphique 8">
            <a:extLst>
              <a:ext uri="{FF2B5EF4-FFF2-40B4-BE49-F238E27FC236}">
                <a16:creationId xmlns:a16="http://schemas.microsoft.com/office/drawing/2014/main" id="{95663E5C-0253-F1DB-9178-E5458F32FC27}"/>
              </a:ext>
            </a:extLst>
          </p:cNvPr>
          <p:cNvGraphicFramePr>
            <a:graphicFrameLocks/>
          </p:cNvGraphicFramePr>
          <p:nvPr>
            <p:custDataLst>
              <p:tags r:id="rId3"/>
            </p:custDataLst>
          </p:nvPr>
        </p:nvGraphicFramePr>
        <p:xfrm>
          <a:off x="5018722" y="1291590"/>
          <a:ext cx="6772275" cy="4361063"/>
        </p:xfrm>
        <a:graphic>
          <a:graphicData uri="http://schemas.openxmlformats.org/drawingml/2006/chart">
            <c:chart xmlns:c="http://schemas.openxmlformats.org/drawingml/2006/chart" xmlns:r="http://schemas.openxmlformats.org/officeDocument/2006/relationships" r:id="rId11"/>
          </a:graphicData>
        </a:graphic>
      </p:graphicFrame>
      <p:cxnSp>
        <p:nvCxnSpPr>
          <p:cNvPr id="8" name="Connecteur droit 7">
            <a:extLst>
              <a:ext uri="{FF2B5EF4-FFF2-40B4-BE49-F238E27FC236}">
                <a16:creationId xmlns:a16="http://schemas.microsoft.com/office/drawing/2014/main" id="{900A9396-7B9A-C218-81A8-A2B0BE023927}"/>
              </a:ext>
            </a:extLst>
          </p:cNvPr>
          <p:cNvCxnSpPr>
            <a:cxnSpLocks/>
          </p:cNvCxnSpPr>
          <p:nvPr>
            <p:custDataLst>
              <p:tags r:id="rId4"/>
            </p:custDataLst>
          </p:nvPr>
        </p:nvCxnSpPr>
        <p:spPr>
          <a:xfrm flipV="1">
            <a:off x="6360551" y="1893455"/>
            <a:ext cx="5092309" cy="178084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E5D4BA27-B4F4-BF38-7A24-0D01087B782A}"/>
              </a:ext>
            </a:extLst>
          </p:cNvPr>
          <p:cNvSpPr>
            <a:spLocks noGrp="1"/>
          </p:cNvSpPr>
          <p:nvPr>
            <p:ph type="title"/>
            <p:custDataLst>
              <p:tags r:id="rId5"/>
            </p:custDataLst>
          </p:nvPr>
        </p:nvSpPr>
        <p:spPr/>
        <p:txBody>
          <a:bodyPr vert="horz" lIns="91440" tIns="45720" rIns="91440" bIns="45720" rtlCol="0" anchor="ctr">
            <a:noAutofit/>
          </a:bodyPr>
          <a:lstStyle/>
          <a:p>
            <a:r>
              <a:rPr lang="fr-CA" dirty="0"/>
              <a:t>Une teneur en protéine qui augmente moins rapidement que celle en matière grasse</a:t>
            </a:r>
          </a:p>
        </p:txBody>
      </p:sp>
      <p:graphicFrame>
        <p:nvGraphicFramePr>
          <p:cNvPr id="6" name="Espace réservé du contenu 5">
            <a:extLst>
              <a:ext uri="{FF2B5EF4-FFF2-40B4-BE49-F238E27FC236}">
                <a16:creationId xmlns:a16="http://schemas.microsoft.com/office/drawing/2014/main" id="{1EBE1878-5360-D876-919B-84031ED726F2}"/>
              </a:ext>
            </a:extLst>
          </p:cNvPr>
          <p:cNvGraphicFramePr>
            <a:graphicFrameLocks noGrp="1"/>
          </p:cNvGraphicFramePr>
          <p:nvPr>
            <p:ph idx="1"/>
            <p:custDataLst>
              <p:tags r:id="rId6"/>
            </p:custDataLst>
            <p:extLst>
              <p:ext uri="{D42A27DB-BD31-4B8C-83A1-F6EECF244321}">
                <p14:modId xmlns:p14="http://schemas.microsoft.com/office/powerpoint/2010/main" val="319465101"/>
              </p:ext>
            </p:extLst>
          </p:nvPr>
        </p:nvGraphicFramePr>
        <p:xfrm>
          <a:off x="617219" y="1472831"/>
          <a:ext cx="4401502" cy="3923892"/>
        </p:xfrm>
        <a:graphic>
          <a:graphicData uri="http://schemas.openxmlformats.org/drawingml/2006/table">
            <a:tbl>
              <a:tblPr firstRow="1" bandRow="1">
                <a:tableStyleId>{F5AB1C69-6EDB-4FF4-983F-18BD219EF322}</a:tableStyleId>
              </a:tblPr>
              <a:tblGrid>
                <a:gridCol w="1320616">
                  <a:extLst>
                    <a:ext uri="{9D8B030D-6E8A-4147-A177-3AD203B41FA5}">
                      <a16:colId xmlns:a16="http://schemas.microsoft.com/office/drawing/2014/main" val="1352591678"/>
                    </a:ext>
                  </a:extLst>
                </a:gridCol>
                <a:gridCol w="1026962">
                  <a:extLst>
                    <a:ext uri="{9D8B030D-6E8A-4147-A177-3AD203B41FA5}">
                      <a16:colId xmlns:a16="http://schemas.microsoft.com/office/drawing/2014/main" val="1932525148"/>
                    </a:ext>
                  </a:extLst>
                </a:gridCol>
                <a:gridCol w="1026962">
                  <a:extLst>
                    <a:ext uri="{9D8B030D-6E8A-4147-A177-3AD203B41FA5}">
                      <a16:colId xmlns:a16="http://schemas.microsoft.com/office/drawing/2014/main" val="1794835838"/>
                    </a:ext>
                  </a:extLst>
                </a:gridCol>
                <a:gridCol w="1026962">
                  <a:extLst>
                    <a:ext uri="{9D8B030D-6E8A-4147-A177-3AD203B41FA5}">
                      <a16:colId xmlns:a16="http://schemas.microsoft.com/office/drawing/2014/main" val="1891543655"/>
                    </a:ext>
                  </a:extLst>
                </a:gridCol>
              </a:tblGrid>
              <a:tr h="759232">
                <a:tc>
                  <a:txBody>
                    <a:bodyPr/>
                    <a:lstStyle/>
                    <a:p>
                      <a:pPr algn="ctr" fontAlgn="b">
                        <a:buNone/>
                      </a:pPr>
                      <a:r>
                        <a:rPr lang="fr-CA" sz="2000" b="1" u="none" strike="noStrike" dirty="0">
                          <a:solidFill>
                            <a:schemeClr val="bg1"/>
                          </a:solidFill>
                          <a:effectLst>
                            <a:outerShdw blurRad="38100" dist="38100" dir="2700000" algn="tl">
                              <a:srgbClr val="000000">
                                <a:alpha val="43137"/>
                              </a:srgbClr>
                            </a:outerShdw>
                          </a:effectLst>
                        </a:rPr>
                        <a:t>Année laitière</a:t>
                      </a:r>
                      <a:endParaRPr lang="fr-CA" sz="20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tc>
                <a:tc>
                  <a:txBody>
                    <a:bodyPr/>
                    <a:lstStyle/>
                    <a:p>
                      <a:pPr algn="ctr" fontAlgn="b">
                        <a:buNone/>
                      </a:pPr>
                      <a:r>
                        <a:rPr lang="fr-CA" sz="2000" b="1" u="none" strike="noStrike" dirty="0">
                          <a:solidFill>
                            <a:schemeClr val="bg1"/>
                          </a:solidFill>
                          <a:effectLst>
                            <a:outerShdw blurRad="38100" dist="38100" dir="2700000" algn="tl">
                              <a:srgbClr val="000000">
                                <a:alpha val="43137"/>
                              </a:srgbClr>
                            </a:outerShdw>
                          </a:effectLst>
                        </a:rPr>
                        <a:t>Teneur </a:t>
                      </a:r>
                      <a:endParaRPr lang="fr-CA" sz="20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p>
                      <a:pPr algn="ctr" fontAlgn="b">
                        <a:buNone/>
                      </a:pPr>
                      <a:r>
                        <a:rPr lang="fr-CA" sz="20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Matière grasse</a:t>
                      </a:r>
                      <a:endParaRPr lang="fr-CA" sz="2000" b="1" u="none" strike="noStrike" dirty="0">
                        <a:solidFill>
                          <a:schemeClr val="bg1"/>
                        </a:solidFill>
                        <a:effectLst>
                          <a:outerShdw blurRad="38100" dist="38100" dir="2700000" algn="tl">
                            <a:srgbClr val="000000">
                              <a:alpha val="43137"/>
                            </a:srgbClr>
                          </a:outerShdw>
                        </a:effectLst>
                      </a:endParaRPr>
                    </a:p>
                  </a:txBody>
                  <a:tcPr marL="9525" marR="9525" marT="9525" marB="0" anchor="ctr"/>
                </a:tc>
                <a:tc>
                  <a:txBody>
                    <a:bodyPr/>
                    <a:lstStyle/>
                    <a:p>
                      <a:pPr algn="ctr" fontAlgn="b">
                        <a:buNone/>
                      </a:pPr>
                      <a:r>
                        <a:rPr lang="fr-CA" sz="2000" b="1" u="none" strike="noStrike" dirty="0">
                          <a:solidFill>
                            <a:schemeClr val="bg1"/>
                          </a:solidFill>
                          <a:effectLst>
                            <a:outerShdw blurRad="38100" dist="38100" dir="2700000" algn="tl">
                              <a:srgbClr val="000000">
                                <a:alpha val="43137"/>
                              </a:srgbClr>
                            </a:outerShdw>
                          </a:effectLst>
                        </a:rPr>
                        <a:t>Teneur </a:t>
                      </a:r>
                    </a:p>
                    <a:p>
                      <a:pPr algn="ctr" fontAlgn="b">
                        <a:buNone/>
                      </a:pPr>
                      <a:r>
                        <a:rPr lang="fr-CA" sz="2000" b="1" u="none" strike="noStrike" dirty="0">
                          <a:solidFill>
                            <a:schemeClr val="bg1"/>
                          </a:solidFill>
                          <a:effectLst>
                            <a:outerShdw blurRad="38100" dist="38100" dir="2700000" algn="tl">
                              <a:srgbClr val="000000">
                                <a:alpha val="43137"/>
                              </a:srgbClr>
                            </a:outerShdw>
                          </a:effectLst>
                        </a:rPr>
                        <a:t>Protéine</a:t>
                      </a:r>
                      <a:endParaRPr lang="fr-CA" sz="20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tc>
                <a:tc>
                  <a:txBody>
                    <a:bodyPr/>
                    <a:lstStyle/>
                    <a:p>
                      <a:pPr algn="ctr" fontAlgn="b">
                        <a:buNone/>
                      </a:pPr>
                      <a:r>
                        <a:rPr lang="fr-CA" sz="20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Ratio SNG</a:t>
                      </a:r>
                    </a:p>
                  </a:txBody>
                  <a:tcPr marL="9525" marR="9525" marT="9525" marB="0" anchor="ctr"/>
                </a:tc>
                <a:extLst>
                  <a:ext uri="{0D108BD9-81ED-4DB2-BD59-A6C34878D82A}">
                    <a16:rowId xmlns:a16="http://schemas.microsoft.com/office/drawing/2014/main" val="1797672099"/>
                  </a:ext>
                </a:extLst>
              </a:tr>
              <a:tr h="448147">
                <a:tc>
                  <a:txBody>
                    <a:bodyPr/>
                    <a:lstStyle/>
                    <a:p>
                      <a:pPr algn="ctr" fontAlgn="b">
                        <a:buNone/>
                      </a:pPr>
                      <a:r>
                        <a:rPr lang="fr-CA" sz="1800" b="1" u="none" strike="noStrike" dirty="0">
                          <a:solidFill>
                            <a:srgbClr val="000000"/>
                          </a:solidFill>
                          <a:effectLst/>
                        </a:rPr>
                        <a:t>2020-2021</a:t>
                      </a:r>
                      <a:endParaRPr lang="fr-CA"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4,20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3,27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i="0" u="none" strike="noStrike" dirty="0">
                          <a:solidFill>
                            <a:srgbClr val="000000"/>
                          </a:solidFill>
                          <a:effectLst/>
                          <a:latin typeface="Calibri" panose="020F0502020204030204" pitchFamily="34" charset="0"/>
                        </a:rPr>
                        <a:t>2,19</a:t>
                      </a:r>
                    </a:p>
                  </a:txBody>
                  <a:tcPr marL="9525" marR="9525" marT="9525" marB="0" anchor="ctr"/>
                </a:tc>
                <a:extLst>
                  <a:ext uri="{0D108BD9-81ED-4DB2-BD59-A6C34878D82A}">
                    <a16:rowId xmlns:a16="http://schemas.microsoft.com/office/drawing/2014/main" val="3191632144"/>
                  </a:ext>
                </a:extLst>
              </a:tr>
              <a:tr h="448147">
                <a:tc>
                  <a:txBody>
                    <a:bodyPr/>
                    <a:lstStyle/>
                    <a:p>
                      <a:pPr algn="ctr" fontAlgn="b">
                        <a:buNone/>
                      </a:pPr>
                      <a:r>
                        <a:rPr lang="fr-CA" sz="1800" b="1" u="none" strike="noStrike" dirty="0">
                          <a:solidFill>
                            <a:srgbClr val="000000"/>
                          </a:solidFill>
                          <a:effectLst/>
                        </a:rPr>
                        <a:t>2021-2022</a:t>
                      </a:r>
                      <a:endParaRPr lang="fr-CA"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4,23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3,27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i="0" u="none" strike="noStrike" dirty="0">
                          <a:solidFill>
                            <a:srgbClr val="000000"/>
                          </a:solidFill>
                          <a:effectLst/>
                          <a:latin typeface="Calibri" panose="020F0502020204030204" pitchFamily="34" charset="0"/>
                        </a:rPr>
                        <a:t>2,17</a:t>
                      </a:r>
                    </a:p>
                  </a:txBody>
                  <a:tcPr marL="9525" marR="9525" marT="9525" marB="0" anchor="ctr"/>
                </a:tc>
                <a:extLst>
                  <a:ext uri="{0D108BD9-81ED-4DB2-BD59-A6C34878D82A}">
                    <a16:rowId xmlns:a16="http://schemas.microsoft.com/office/drawing/2014/main" val="765628970"/>
                  </a:ext>
                </a:extLst>
              </a:tr>
              <a:tr h="448147">
                <a:tc>
                  <a:txBody>
                    <a:bodyPr/>
                    <a:lstStyle/>
                    <a:p>
                      <a:pPr algn="ctr" fontAlgn="b">
                        <a:buNone/>
                      </a:pPr>
                      <a:r>
                        <a:rPr lang="fr-CA" sz="1800" b="1" u="none" strike="noStrike" dirty="0">
                          <a:solidFill>
                            <a:srgbClr val="000000"/>
                          </a:solidFill>
                          <a:effectLst/>
                        </a:rPr>
                        <a:t>2022-2023</a:t>
                      </a:r>
                      <a:endParaRPr lang="fr-CA"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4,25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3,28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i="0" u="none" strike="noStrike" dirty="0">
                          <a:solidFill>
                            <a:srgbClr val="000000"/>
                          </a:solidFill>
                          <a:effectLst/>
                          <a:latin typeface="Calibri" panose="020F0502020204030204" pitchFamily="34" charset="0"/>
                        </a:rPr>
                        <a:t>2,16</a:t>
                      </a:r>
                    </a:p>
                  </a:txBody>
                  <a:tcPr marL="9525" marR="9525" marT="9525" marB="0" anchor="ctr"/>
                </a:tc>
                <a:extLst>
                  <a:ext uri="{0D108BD9-81ED-4DB2-BD59-A6C34878D82A}">
                    <a16:rowId xmlns:a16="http://schemas.microsoft.com/office/drawing/2014/main" val="2226080991"/>
                  </a:ext>
                </a:extLst>
              </a:tr>
              <a:tr h="448147">
                <a:tc>
                  <a:txBody>
                    <a:bodyPr/>
                    <a:lstStyle/>
                    <a:p>
                      <a:pPr algn="ctr" fontAlgn="b">
                        <a:buNone/>
                      </a:pPr>
                      <a:r>
                        <a:rPr lang="fr-CA" sz="1800" b="1" u="none" strike="noStrike" dirty="0">
                          <a:solidFill>
                            <a:srgbClr val="000000"/>
                          </a:solidFill>
                          <a:effectLst/>
                        </a:rPr>
                        <a:t>2023-2024</a:t>
                      </a:r>
                      <a:endParaRPr lang="fr-CA"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4,32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3,32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i="0" u="none" strike="noStrike" dirty="0">
                          <a:solidFill>
                            <a:srgbClr val="000000"/>
                          </a:solidFill>
                          <a:effectLst/>
                          <a:latin typeface="Calibri" panose="020F0502020204030204" pitchFamily="34" charset="0"/>
                        </a:rPr>
                        <a:t>2,14</a:t>
                      </a:r>
                    </a:p>
                  </a:txBody>
                  <a:tcPr marL="9525" marR="9525" marT="9525" marB="0" anchor="ctr"/>
                </a:tc>
                <a:extLst>
                  <a:ext uri="{0D108BD9-81ED-4DB2-BD59-A6C34878D82A}">
                    <a16:rowId xmlns:a16="http://schemas.microsoft.com/office/drawing/2014/main" val="4027475733"/>
                  </a:ext>
                </a:extLst>
              </a:tr>
              <a:tr h="448147">
                <a:tc>
                  <a:txBody>
                    <a:bodyPr/>
                    <a:lstStyle/>
                    <a:p>
                      <a:pPr algn="ctr" fontAlgn="b">
                        <a:buNone/>
                      </a:pPr>
                      <a:r>
                        <a:rPr lang="fr-CA" sz="1800" b="1" u="none" strike="noStrike" dirty="0">
                          <a:solidFill>
                            <a:srgbClr val="000000"/>
                          </a:solidFill>
                          <a:effectLst/>
                        </a:rPr>
                        <a:t>2024-2025</a:t>
                      </a:r>
                      <a:endParaRPr lang="fr-CA"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4,39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u="none" strike="noStrike" dirty="0">
                          <a:solidFill>
                            <a:srgbClr val="000000"/>
                          </a:solidFill>
                          <a:effectLst/>
                        </a:rPr>
                        <a:t>3,34  </a:t>
                      </a:r>
                      <a:endParaRPr lang="fr-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0" i="0" u="none" strike="noStrike" dirty="0">
                          <a:solidFill>
                            <a:srgbClr val="000000"/>
                          </a:solidFill>
                          <a:effectLst/>
                          <a:latin typeface="Calibri" panose="020F0502020204030204" pitchFamily="34" charset="0"/>
                        </a:rPr>
                        <a:t>2,11</a:t>
                      </a:r>
                    </a:p>
                  </a:txBody>
                  <a:tcPr marL="9525" marR="9525" marT="9525" marB="0" anchor="ctr"/>
                </a:tc>
                <a:extLst>
                  <a:ext uri="{0D108BD9-81ED-4DB2-BD59-A6C34878D82A}">
                    <a16:rowId xmlns:a16="http://schemas.microsoft.com/office/drawing/2014/main" val="3909911767"/>
                  </a:ext>
                </a:extLst>
              </a:tr>
              <a:tr h="759232">
                <a:tc>
                  <a:txBody>
                    <a:bodyPr/>
                    <a:lstStyle/>
                    <a:p>
                      <a:pPr algn="ctr" fontAlgn="b">
                        <a:buNone/>
                      </a:pPr>
                      <a:r>
                        <a:rPr lang="fr-CA" sz="2000" b="1" u="none" strike="noStrike" dirty="0">
                          <a:solidFill>
                            <a:srgbClr val="000000"/>
                          </a:solidFill>
                          <a:effectLst/>
                        </a:rPr>
                        <a:t>Variation</a:t>
                      </a:r>
                    </a:p>
                    <a:p>
                      <a:pPr algn="ctr" fontAlgn="b">
                        <a:buNone/>
                      </a:pPr>
                      <a:r>
                        <a:rPr lang="fr-CA" sz="2000" b="1" u="none" strike="noStrike" dirty="0">
                          <a:solidFill>
                            <a:srgbClr val="000000"/>
                          </a:solidFill>
                          <a:effectLst/>
                        </a:rPr>
                        <a:t>5 ans</a:t>
                      </a:r>
                      <a:endParaRPr lang="fr-CA"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fr-CA" sz="2000" b="1" u="none" strike="noStrike" dirty="0">
                          <a:solidFill>
                            <a:schemeClr val="tx1"/>
                          </a:solidFill>
                          <a:effectLst/>
                        </a:rPr>
                        <a:t>+ 0,19</a:t>
                      </a:r>
                      <a:endParaRPr lang="fr-CA" sz="20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buNone/>
                      </a:pPr>
                      <a:r>
                        <a:rPr lang="fr-CA" sz="2000" b="1" u="none" strike="noStrike" dirty="0">
                          <a:solidFill>
                            <a:schemeClr val="tx1"/>
                          </a:solidFill>
                          <a:effectLst/>
                        </a:rPr>
                        <a:t>+ 0,07</a:t>
                      </a:r>
                      <a:endParaRPr lang="fr-CA" sz="20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buNone/>
                      </a:pPr>
                      <a:r>
                        <a:rPr lang="fr-CA" sz="2000" b="1" i="0" u="none" strike="noStrike" dirty="0">
                          <a:solidFill>
                            <a:schemeClr val="tx1"/>
                          </a:solidFill>
                          <a:effectLst/>
                          <a:latin typeface="Calibri" panose="020F0502020204030204" pitchFamily="34" charset="0"/>
                        </a:rPr>
                        <a:t>-0,08</a:t>
                      </a:r>
                    </a:p>
                  </a:txBody>
                  <a:tcPr marL="9525" marR="9525" marT="9525" marB="0" anchor="ctr"/>
                </a:tc>
                <a:extLst>
                  <a:ext uri="{0D108BD9-81ED-4DB2-BD59-A6C34878D82A}">
                    <a16:rowId xmlns:a16="http://schemas.microsoft.com/office/drawing/2014/main" val="2661529576"/>
                  </a:ext>
                </a:extLst>
              </a:tr>
            </a:tbl>
          </a:graphicData>
        </a:graphic>
      </p:graphicFrame>
      <p:cxnSp>
        <p:nvCxnSpPr>
          <p:cNvPr id="7" name="Connecteur droit 6">
            <a:extLst>
              <a:ext uri="{FF2B5EF4-FFF2-40B4-BE49-F238E27FC236}">
                <a16:creationId xmlns:a16="http://schemas.microsoft.com/office/drawing/2014/main" id="{4177B441-93C5-D75E-8907-38FABD8B065D}"/>
              </a:ext>
            </a:extLst>
          </p:cNvPr>
          <p:cNvCxnSpPr>
            <a:cxnSpLocks/>
          </p:cNvCxnSpPr>
          <p:nvPr>
            <p:custDataLst>
              <p:tags r:id="rId7"/>
            </p:custDataLst>
          </p:nvPr>
        </p:nvCxnSpPr>
        <p:spPr>
          <a:xfrm flipV="1">
            <a:off x="6360551" y="2846070"/>
            <a:ext cx="5092309" cy="828233"/>
          </a:xfrm>
          <a:prstGeom prst="line">
            <a:avLst/>
          </a:prstGeom>
          <a:ln w="3810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 coins arrondis 2">
            <a:extLst>
              <a:ext uri="{FF2B5EF4-FFF2-40B4-BE49-F238E27FC236}">
                <a16:creationId xmlns:a16="http://schemas.microsoft.com/office/drawing/2014/main" id="{19CB3C8E-D2F3-3763-C52D-6B841E10EC2E}"/>
              </a:ext>
            </a:extLst>
          </p:cNvPr>
          <p:cNvSpPr/>
          <p:nvPr>
            <p:custDataLst>
              <p:tags r:id="rId8"/>
            </p:custDataLst>
          </p:nvPr>
        </p:nvSpPr>
        <p:spPr>
          <a:xfrm>
            <a:off x="3002196" y="5757265"/>
            <a:ext cx="6187608" cy="9945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Impact de la teneur MG si elle était restée </a:t>
            </a:r>
          </a:p>
          <a:p>
            <a:pPr algn="ctr"/>
            <a:r>
              <a:rPr lang="fr-CA" sz="2000" dirty="0"/>
              <a:t>au même niveau que 2020-2021 :  </a:t>
            </a:r>
            <a:br>
              <a:rPr lang="fr-CA" sz="2000" dirty="0"/>
            </a:br>
            <a:r>
              <a:rPr lang="fr-CA" sz="2000" dirty="0"/>
              <a:t>+164 M litres supplémentaires au Québec en 2024-2025</a:t>
            </a:r>
          </a:p>
        </p:txBody>
      </p:sp>
    </p:spTree>
    <p:custDataLst>
      <p:tags r:id="rId2"/>
    </p:custDataLst>
    <p:extLst>
      <p:ext uri="{BB962C8B-B14F-4D97-AF65-F5344CB8AC3E}">
        <p14:creationId xmlns:p14="http://schemas.microsoft.com/office/powerpoint/2010/main" val="36922427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0167F2-9A0D-F645-A928-68D240FC797B}"/>
              </a:ext>
            </a:extLst>
          </p:cNvPr>
          <p:cNvSpPr>
            <a:spLocks noGrp="1"/>
          </p:cNvSpPr>
          <p:nvPr>
            <p:ph type="title"/>
            <p:custDataLst>
              <p:tags r:id="rId1"/>
            </p:custDataLst>
          </p:nvPr>
        </p:nvSpPr>
        <p:spPr/>
        <p:txBody>
          <a:bodyPr/>
          <a:lstStyle/>
          <a:p>
            <a:r>
              <a:rPr lang="fr-CA" dirty="0"/>
              <a:t>Qu’est-ce qu’on doit comprendre de la situation?</a:t>
            </a:r>
          </a:p>
        </p:txBody>
      </p:sp>
      <p:sp>
        <p:nvSpPr>
          <p:cNvPr id="3" name="Espace réservé du contenu 2">
            <a:extLst>
              <a:ext uri="{FF2B5EF4-FFF2-40B4-BE49-F238E27FC236}">
                <a16:creationId xmlns:a16="http://schemas.microsoft.com/office/drawing/2014/main" id="{929941CE-173A-B416-F3D7-4E4D7F310470}"/>
              </a:ext>
            </a:extLst>
          </p:cNvPr>
          <p:cNvSpPr>
            <a:spLocks noGrp="1"/>
          </p:cNvSpPr>
          <p:nvPr>
            <p:ph idx="1"/>
            <p:custDataLst>
              <p:tags r:id="rId2"/>
            </p:custDataLst>
          </p:nvPr>
        </p:nvSpPr>
        <p:spPr/>
        <p:txBody>
          <a:bodyPr/>
          <a:lstStyle/>
          <a:p>
            <a:r>
              <a:rPr lang="fr-CA" dirty="0"/>
              <a:t>Besoin d’adapter la production à la ferme pour répondre aux besoins d’un marché qui a changé rapidement</a:t>
            </a:r>
          </a:p>
          <a:p>
            <a:pPr lvl="1"/>
            <a:r>
              <a:rPr lang="fr-CA" dirty="0"/>
              <a:t>Premier signal envoyé par la politique de paiement du P5 au 1</a:t>
            </a:r>
            <a:r>
              <a:rPr lang="fr-CA" baseline="30000" dirty="0"/>
              <a:t>er</a:t>
            </a:r>
            <a:r>
              <a:rPr lang="fr-CA" dirty="0"/>
              <a:t> août : plein prix de la classe 4a pour les protéines et 0,90 $/kg pour le lactose</a:t>
            </a:r>
          </a:p>
          <a:p>
            <a:pPr lvl="1"/>
            <a:r>
              <a:rPr lang="fr-CA" dirty="0"/>
              <a:t>Deuxième signal à partir de janvier 2026 par l’ajout de 3 $/kg de protéine de niveau 2, soit près du double que le prix actuel</a:t>
            </a:r>
          </a:p>
          <a:p>
            <a:endParaRPr lang="fr-CA" dirty="0"/>
          </a:p>
          <a:p>
            <a:r>
              <a:rPr lang="fr-CA" dirty="0"/>
              <a:t>Autres changements possibles en 2026 pour atteindre l’objectif de répondre aux besoins en protéine, notamment en diminuant la teneur en matière grasse du lait</a:t>
            </a:r>
          </a:p>
        </p:txBody>
      </p:sp>
    </p:spTree>
    <p:extLst>
      <p:ext uri="{BB962C8B-B14F-4D97-AF65-F5344CB8AC3E}">
        <p14:creationId xmlns:p14="http://schemas.microsoft.com/office/powerpoint/2010/main" val="3663840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ACECD-FA0E-B297-3929-8ABE551BF02B}"/>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096E4A49-9C6C-4576-EE60-B61A56AA12DF}"/>
              </a:ext>
            </a:extLst>
          </p:cNvPr>
          <p:cNvSpPr>
            <a:spLocks noGrp="1"/>
          </p:cNvSpPr>
          <p:nvPr>
            <p:ph type="title"/>
            <p:custDataLst>
              <p:tags r:id="rId1"/>
            </p:custDataLst>
          </p:nvPr>
        </p:nvSpPr>
        <p:spPr/>
        <p:txBody>
          <a:bodyPr vert="horz" lIns="91440" tIns="45720" rIns="91440" bIns="45720" rtlCol="0" anchor="ctr">
            <a:noAutofit/>
          </a:bodyPr>
          <a:lstStyle/>
          <a:p>
            <a:r>
              <a:rPr lang="fr-CA" dirty="0">
                <a:cs typeface="Arial" panose="020B0604020202020204" pitchFamily="34" charset="0"/>
              </a:rPr>
              <a:t>Politique de paiement : adaptation liée à l’évolution de la situation</a:t>
            </a:r>
          </a:p>
        </p:txBody>
      </p:sp>
      <p:sp>
        <p:nvSpPr>
          <p:cNvPr id="6" name="Espace réservé du contenu 1">
            <a:extLst>
              <a:ext uri="{FF2B5EF4-FFF2-40B4-BE49-F238E27FC236}">
                <a16:creationId xmlns:a16="http://schemas.microsoft.com/office/drawing/2014/main" id="{CC9CAC5D-D02B-448D-AD36-B759DE851B19}"/>
              </a:ext>
            </a:extLst>
          </p:cNvPr>
          <p:cNvSpPr txBox="1">
            <a:spLocks/>
          </p:cNvSpPr>
          <p:nvPr>
            <p:custDataLst>
              <p:tags r:id="rId2"/>
            </p:custDataLst>
          </p:nvPr>
        </p:nvSpPr>
        <p:spPr>
          <a:xfrm>
            <a:off x="593897" y="2064950"/>
            <a:ext cx="5257801" cy="31811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600"/>
              </a:spcAft>
              <a:buClr>
                <a:srgbClr val="D32235"/>
              </a:buClr>
              <a:buFont typeface="Wingdings" panose="05000000000000000000" pitchFamily="2" charset="2"/>
              <a:buChar char="§"/>
              <a:defRPr sz="2800" kern="1200">
                <a:solidFill>
                  <a:schemeClr val="tx1"/>
                </a:solidFill>
                <a:latin typeface="+mn-lt"/>
                <a:ea typeface="+mn-ea"/>
                <a:cs typeface="+mn-cs"/>
              </a:defRPr>
            </a:lvl1pPr>
            <a:lvl2pPr marL="536575" indent="-273050" algn="l" defTabSz="914400" rtl="0" eaLnBrk="1" latinLnBrk="0" hangingPunct="1">
              <a:lnSpc>
                <a:spcPct val="100000"/>
              </a:lnSpc>
              <a:spcBef>
                <a:spcPts val="0"/>
              </a:spcBef>
              <a:spcAft>
                <a:spcPts val="600"/>
              </a:spcAft>
              <a:buClr>
                <a:srgbClr val="79B8D2"/>
              </a:buClr>
              <a:buFont typeface="Arial" panose="020B0604020202020204" pitchFamily="34" charset="0"/>
              <a:buChar char="•"/>
              <a:defRPr sz="2400" kern="1200">
                <a:solidFill>
                  <a:schemeClr val="tx1"/>
                </a:solidFill>
                <a:latin typeface="+mn-lt"/>
                <a:ea typeface="+mn-ea"/>
                <a:cs typeface="+mn-cs"/>
              </a:defRPr>
            </a:lvl2pPr>
            <a:lvl3pPr marL="811213" indent="-274638" algn="l" defTabSz="914400" rtl="0" eaLnBrk="1" latinLnBrk="0" hangingPunct="1">
              <a:lnSpc>
                <a:spcPct val="100000"/>
              </a:lnSpc>
              <a:spcBef>
                <a:spcPts val="0"/>
              </a:spcBef>
              <a:spcAft>
                <a:spcPts val="600"/>
              </a:spcAft>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dirty="0"/>
          </a:p>
        </p:txBody>
      </p:sp>
      <p:graphicFrame>
        <p:nvGraphicFramePr>
          <p:cNvPr id="17" name="Tableau 16">
            <a:extLst>
              <a:ext uri="{FF2B5EF4-FFF2-40B4-BE49-F238E27FC236}">
                <a16:creationId xmlns:a16="http://schemas.microsoft.com/office/drawing/2014/main" id="{3E4BDEDB-D2DD-B5F0-4292-11E5F6C11A87}"/>
              </a:ext>
            </a:extLst>
          </p:cNvPr>
          <p:cNvGraphicFramePr>
            <a:graphicFrameLocks noGrp="1"/>
          </p:cNvGraphicFramePr>
          <p:nvPr>
            <p:custDataLst>
              <p:tags r:id="rId3"/>
            </p:custDataLst>
          </p:nvPr>
        </p:nvGraphicFramePr>
        <p:xfrm>
          <a:off x="480558" y="1823239"/>
          <a:ext cx="7127900" cy="3844136"/>
        </p:xfrm>
        <a:graphic>
          <a:graphicData uri="http://schemas.openxmlformats.org/drawingml/2006/table">
            <a:tbl>
              <a:tblPr firstRow="1" firstCol="1" bandRow="1">
                <a:tableStyleId>{7DF18680-E054-41AD-8BC1-D1AEF772440D}</a:tableStyleId>
              </a:tblPr>
              <a:tblGrid>
                <a:gridCol w="2714186">
                  <a:extLst>
                    <a:ext uri="{9D8B030D-6E8A-4147-A177-3AD203B41FA5}">
                      <a16:colId xmlns:a16="http://schemas.microsoft.com/office/drawing/2014/main" val="1845498883"/>
                    </a:ext>
                  </a:extLst>
                </a:gridCol>
                <a:gridCol w="1357093">
                  <a:extLst>
                    <a:ext uri="{9D8B030D-6E8A-4147-A177-3AD203B41FA5}">
                      <a16:colId xmlns:a16="http://schemas.microsoft.com/office/drawing/2014/main" val="2051879794"/>
                    </a:ext>
                  </a:extLst>
                </a:gridCol>
                <a:gridCol w="3056621">
                  <a:extLst>
                    <a:ext uri="{9D8B030D-6E8A-4147-A177-3AD203B41FA5}">
                      <a16:colId xmlns:a16="http://schemas.microsoft.com/office/drawing/2014/main" val="2027545125"/>
                    </a:ext>
                  </a:extLst>
                </a:gridCol>
              </a:tblGrid>
              <a:tr h="491336">
                <a:tc>
                  <a:txBody>
                    <a:bodyPr/>
                    <a:lstStyle/>
                    <a:p>
                      <a:pPr algn="ctr" fontAlgn="base">
                        <a:buNone/>
                      </a:pPr>
                      <a:r>
                        <a:rPr lang="fr-CA" sz="1800" noProof="0" dirty="0">
                          <a:solidFill>
                            <a:schemeClr val="tx1"/>
                          </a:solidFill>
                          <a:effectLst/>
                        </a:rPr>
                        <a:t> </a:t>
                      </a:r>
                      <a:endParaRPr lang="fr-CA" sz="18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70B0CA"/>
                    </a:solidFill>
                  </a:tcPr>
                </a:tc>
                <a:tc>
                  <a:txBody>
                    <a:bodyPr/>
                    <a:lstStyle/>
                    <a:p>
                      <a:pPr algn="ctr" fontAlgn="base">
                        <a:buNone/>
                      </a:pPr>
                      <a:r>
                        <a:rPr lang="fr-CA" sz="2000" noProof="0" dirty="0">
                          <a:solidFill>
                            <a:schemeClr val="bg1"/>
                          </a:solidFill>
                          <a:effectLst>
                            <a:outerShdw blurRad="38100" dist="38100" dir="2700000" algn="tl">
                              <a:srgbClr val="000000">
                                <a:alpha val="43137"/>
                              </a:srgbClr>
                            </a:outerShdw>
                          </a:effectLst>
                        </a:rPr>
                        <a:t>Niveau </a:t>
                      </a:r>
                      <a:endParaRPr lang="fr-CA" sz="20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70B0CA"/>
                    </a:solidFill>
                  </a:tcPr>
                </a:tc>
                <a:tc>
                  <a:txBody>
                    <a:bodyPr/>
                    <a:lstStyle/>
                    <a:p>
                      <a:pPr algn="ctr" fontAlgn="base">
                        <a:buNone/>
                      </a:pPr>
                      <a:r>
                        <a:rPr lang="fr-CA" sz="2000" noProof="0" dirty="0">
                          <a:solidFill>
                            <a:schemeClr val="bg1"/>
                          </a:solidFill>
                          <a:effectLst>
                            <a:outerShdw blurRad="38100" dist="38100" dir="2700000" algn="tl">
                              <a:srgbClr val="000000">
                                <a:alpha val="43137"/>
                              </a:srgbClr>
                            </a:outerShdw>
                          </a:effectLst>
                        </a:rPr>
                        <a:t>Prix actuel </a:t>
                      </a:r>
                      <a:endParaRPr lang="fr-CA" sz="20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70B0CA"/>
                    </a:solidFill>
                  </a:tcPr>
                </a:tc>
                <a:extLst>
                  <a:ext uri="{0D108BD9-81ED-4DB2-BD59-A6C34878D82A}">
                    <a16:rowId xmlns:a16="http://schemas.microsoft.com/office/drawing/2014/main" val="2523102161"/>
                  </a:ext>
                </a:extLst>
              </a:tr>
              <a:tr h="548673">
                <a:tc>
                  <a:txBody>
                    <a:bodyPr/>
                    <a:lstStyle/>
                    <a:p>
                      <a:pPr algn="ctr" fontAlgn="base">
                        <a:buNone/>
                      </a:pPr>
                      <a:r>
                        <a:rPr lang="fr-CA" sz="2000" noProof="0" dirty="0">
                          <a:solidFill>
                            <a:schemeClr val="bg1"/>
                          </a:solidFill>
                          <a:effectLst>
                            <a:outerShdw blurRad="38100" dist="38100" dir="2700000" algn="tl">
                              <a:srgbClr val="000000">
                                <a:alpha val="43137"/>
                              </a:srgbClr>
                            </a:outerShdw>
                          </a:effectLst>
                        </a:rPr>
                        <a:t>Ratio maximal (2,20) </a:t>
                      </a:r>
                      <a:endParaRPr lang="fr-CA" sz="20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70B0CA"/>
                    </a:solidFill>
                  </a:tcPr>
                </a:tc>
                <a:tc>
                  <a:txBody>
                    <a:bodyPr/>
                    <a:lstStyle/>
                    <a:p>
                      <a:pPr algn="ctr" fontAlgn="base">
                        <a:buNone/>
                      </a:pPr>
                      <a:r>
                        <a:rPr lang="fr-CA" sz="2000" noProof="0" dirty="0">
                          <a:effectLst/>
                        </a:rPr>
                        <a:t>Excédents SNG </a:t>
                      </a:r>
                      <a:endParaRPr lang="fr-CA"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buNone/>
                      </a:pPr>
                      <a:r>
                        <a:rPr lang="fr-CA" sz="2000" noProof="0">
                          <a:effectLst/>
                        </a:rPr>
                        <a:t>Non rémunérés </a:t>
                      </a:r>
                      <a:endParaRPr lang="fr-CA" sz="20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25448112"/>
                  </a:ext>
                </a:extLst>
              </a:tr>
              <a:tr h="548673">
                <a:tc>
                  <a:txBody>
                    <a:bodyPr/>
                    <a:lstStyle/>
                    <a:p>
                      <a:pPr algn="ctr" fontAlgn="base">
                        <a:buNone/>
                      </a:pPr>
                      <a:r>
                        <a:rPr lang="fr-CA" sz="2000" noProof="0" dirty="0">
                          <a:solidFill>
                            <a:schemeClr val="bg1"/>
                          </a:solidFill>
                          <a:effectLst>
                            <a:outerShdw blurRad="38100" dist="38100" dir="2700000" algn="tl">
                              <a:srgbClr val="000000">
                                <a:alpha val="43137"/>
                              </a:srgbClr>
                            </a:outerShdw>
                          </a:effectLst>
                        </a:rPr>
                        <a:t>Protéines non requises par le marché canadien </a:t>
                      </a:r>
                      <a:endParaRPr lang="fr-CA" sz="20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70B0CA"/>
                    </a:solidFill>
                  </a:tcPr>
                </a:tc>
                <a:tc>
                  <a:txBody>
                    <a:bodyPr/>
                    <a:lstStyle/>
                    <a:p>
                      <a:pPr algn="ctr" fontAlgn="base">
                        <a:buNone/>
                      </a:pPr>
                      <a:r>
                        <a:rPr lang="fr-CA" sz="2000" noProof="0">
                          <a:effectLst/>
                        </a:rPr>
                        <a:t>Niveau 2 </a:t>
                      </a:r>
                      <a:endParaRPr lang="fr-CA" sz="20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buNone/>
                      </a:pPr>
                      <a:r>
                        <a:rPr lang="fr-CA" sz="2000" noProof="0" dirty="0">
                          <a:effectLst/>
                        </a:rPr>
                        <a:t>Prix mensuel de la classe 4a (ingrédients) </a:t>
                      </a:r>
                      <a:endParaRPr lang="fr-CA"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06258106"/>
                  </a:ext>
                </a:extLst>
              </a:tr>
              <a:tr h="823009">
                <a:tc>
                  <a:txBody>
                    <a:bodyPr/>
                    <a:lstStyle/>
                    <a:p>
                      <a:pPr algn="ctr" fontAlgn="base">
                        <a:buNone/>
                      </a:pPr>
                      <a:r>
                        <a:rPr lang="fr-CA" sz="2000" noProof="0" dirty="0">
                          <a:solidFill>
                            <a:schemeClr val="bg1"/>
                          </a:solidFill>
                          <a:effectLst>
                            <a:outerShdw blurRad="38100" dist="38100" dir="2700000" algn="tl">
                              <a:srgbClr val="000000">
                                <a:alpha val="43137"/>
                              </a:srgbClr>
                            </a:outerShdw>
                          </a:effectLst>
                        </a:rPr>
                        <a:t>Lactose et autres solides non requis par le marché canadien </a:t>
                      </a:r>
                      <a:endParaRPr lang="fr-CA" sz="20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70B0CA"/>
                    </a:solidFill>
                  </a:tcPr>
                </a:tc>
                <a:tc>
                  <a:txBody>
                    <a:bodyPr/>
                    <a:lstStyle/>
                    <a:p>
                      <a:pPr algn="ctr" fontAlgn="base">
                        <a:buNone/>
                      </a:pPr>
                      <a:r>
                        <a:rPr lang="fr-CA" sz="2000" noProof="0">
                          <a:effectLst/>
                        </a:rPr>
                        <a:t>Niveau 2 </a:t>
                      </a:r>
                      <a:endParaRPr lang="fr-CA" sz="20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buNone/>
                      </a:pPr>
                      <a:r>
                        <a:rPr lang="fr-CA" sz="2000" noProof="0" dirty="0">
                          <a:effectLst/>
                        </a:rPr>
                        <a:t>0,90 $/kg</a:t>
                      </a:r>
                      <a:endParaRPr lang="fr-CA"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94234490"/>
                  </a:ext>
                </a:extLst>
              </a:tr>
              <a:tr h="548673">
                <a:tc rowSpan="2">
                  <a:txBody>
                    <a:bodyPr/>
                    <a:lstStyle/>
                    <a:p>
                      <a:pPr algn="ctr" fontAlgn="base">
                        <a:buNone/>
                      </a:pPr>
                      <a:r>
                        <a:rPr lang="fr-CA" sz="2000" noProof="0" dirty="0">
                          <a:solidFill>
                            <a:schemeClr val="bg1"/>
                          </a:solidFill>
                          <a:effectLst>
                            <a:outerShdw blurRad="38100" dist="38100" dir="2700000" algn="tl">
                              <a:srgbClr val="000000">
                                <a:alpha val="43137"/>
                              </a:srgbClr>
                            </a:outerShdw>
                          </a:effectLst>
                        </a:rPr>
                        <a:t>Ratio de marché (2,00) </a:t>
                      </a:r>
                      <a:endParaRPr lang="fr-CA" sz="20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70B0CA"/>
                    </a:solidFill>
                  </a:tcPr>
                </a:tc>
                <a:tc rowSpan="2">
                  <a:txBody>
                    <a:bodyPr/>
                    <a:lstStyle/>
                    <a:p>
                      <a:pPr algn="ctr" fontAlgn="base">
                        <a:buNone/>
                      </a:pPr>
                      <a:r>
                        <a:rPr lang="fr-CA" sz="2000" noProof="0">
                          <a:effectLst/>
                        </a:rPr>
                        <a:t>Niveau 1 </a:t>
                      </a:r>
                      <a:endParaRPr lang="fr-CA" sz="20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buNone/>
                      </a:pPr>
                      <a:r>
                        <a:rPr lang="fr-CA" sz="2000" noProof="0">
                          <a:effectLst/>
                        </a:rPr>
                        <a:t>Protéines : </a:t>
                      </a:r>
                    </a:p>
                    <a:p>
                      <a:pPr algn="ctr" fontAlgn="base">
                        <a:buNone/>
                      </a:pPr>
                      <a:r>
                        <a:rPr lang="fr-CA" sz="2000" noProof="0">
                          <a:effectLst/>
                        </a:rPr>
                        <a:t>Variable mensuellement *</a:t>
                      </a:r>
                      <a:endParaRPr lang="fr-CA" sz="20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91863793"/>
                  </a:ext>
                </a:extLst>
              </a:tr>
              <a:tr h="548673">
                <a:tc vMerge="1">
                  <a:txBody>
                    <a:bodyPr/>
                    <a:lstStyle/>
                    <a:p>
                      <a:endParaRPr lang="fr-CA"/>
                    </a:p>
                  </a:txBody>
                  <a:tcPr/>
                </a:tc>
                <a:tc vMerge="1">
                  <a:txBody>
                    <a:bodyPr/>
                    <a:lstStyle/>
                    <a:p>
                      <a:endParaRPr lang="fr-CA"/>
                    </a:p>
                  </a:txBody>
                  <a:tcPr/>
                </a:tc>
                <a:tc>
                  <a:txBody>
                    <a:bodyPr/>
                    <a:lstStyle/>
                    <a:p>
                      <a:pPr algn="ctr" fontAlgn="base">
                        <a:buNone/>
                      </a:pPr>
                      <a:r>
                        <a:rPr lang="fr-CA" sz="2000" noProof="0" dirty="0">
                          <a:effectLst/>
                        </a:rPr>
                        <a:t>Lactose et autres solides : </a:t>
                      </a:r>
                    </a:p>
                    <a:p>
                      <a:pPr algn="ctr" fontAlgn="base">
                        <a:buNone/>
                      </a:pPr>
                      <a:r>
                        <a:rPr lang="fr-CA" sz="2000" noProof="0" dirty="0">
                          <a:effectLst/>
                        </a:rPr>
                        <a:t>Fixé à 0,90 $/kg </a:t>
                      </a:r>
                      <a:endParaRPr lang="fr-CA"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14257561"/>
                  </a:ext>
                </a:extLst>
              </a:tr>
            </a:tbl>
          </a:graphicData>
        </a:graphic>
      </p:graphicFrame>
      <p:sp>
        <p:nvSpPr>
          <p:cNvPr id="18" name="Rectangle 7">
            <a:extLst>
              <a:ext uri="{FF2B5EF4-FFF2-40B4-BE49-F238E27FC236}">
                <a16:creationId xmlns:a16="http://schemas.microsoft.com/office/drawing/2014/main" id="{771C28D5-593B-61DF-0A12-1D7D34A47899}"/>
              </a:ext>
            </a:extLst>
          </p:cNvPr>
          <p:cNvSpPr>
            <a:spLocks noChangeArrowheads="1"/>
          </p:cNvSpPr>
          <p:nvPr>
            <p:custDataLst>
              <p:tags r:id="rId4"/>
            </p:custDataLst>
          </p:nvPr>
        </p:nvSpPr>
        <p:spPr bwMode="auto">
          <a:xfrm>
            <a:off x="2903538" y="2984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CA" altLang="fr-FR" sz="1800" b="0" i="0" u="none" strike="noStrike" cap="none" normalizeH="0" baseline="0">
                <a:ln>
                  <a:noFill/>
                </a:ln>
                <a:solidFill>
                  <a:schemeClr val="tx1"/>
                </a:solidFill>
                <a:effectLst/>
                <a:latin typeface="Arial" panose="020B0604020202020204" pitchFamily="34" charset="0"/>
              </a:rPr>
            </a:br>
            <a:endParaRPr kumimoji="0" lang="fr-CA" altLang="fr-FR" sz="1800" b="0" i="0" u="none" strike="noStrike" cap="none" normalizeH="0" baseline="0">
              <a:ln>
                <a:noFill/>
              </a:ln>
              <a:solidFill>
                <a:schemeClr val="tx1"/>
              </a:solidFill>
              <a:effectLst/>
              <a:latin typeface="Arial" panose="020B0604020202020204" pitchFamily="34" charset="0"/>
            </a:endParaRPr>
          </a:p>
        </p:txBody>
      </p:sp>
      <p:sp>
        <p:nvSpPr>
          <p:cNvPr id="20" name="Rectangle 9">
            <a:extLst>
              <a:ext uri="{FF2B5EF4-FFF2-40B4-BE49-F238E27FC236}">
                <a16:creationId xmlns:a16="http://schemas.microsoft.com/office/drawing/2014/main" id="{6DCF6360-DF55-B3E1-E792-699CCDEEA472}"/>
              </a:ext>
            </a:extLst>
          </p:cNvPr>
          <p:cNvSpPr>
            <a:spLocks noChangeArrowheads="1"/>
          </p:cNvSpPr>
          <p:nvPr>
            <p:custDataLst>
              <p:tags r:id="rId5"/>
            </p:custDataLst>
          </p:nvPr>
        </p:nvSpPr>
        <p:spPr bwMode="auto">
          <a:xfrm>
            <a:off x="480558" y="5730530"/>
            <a:ext cx="103809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altLang="fr-FR" sz="1200" dirty="0" bmk="">
                <a:latin typeface="Calibri" panose="020F0502020204030204" pitchFamily="34" charset="0"/>
                <a:ea typeface="Calibri" panose="020F0502020204030204" pitchFamily="34" charset="0"/>
                <a:cs typeface="Times New Roman" panose="02020603050405020304" pitchFamily="18" charset="0"/>
              </a:rPr>
              <a:t>**P</a:t>
            </a:r>
            <a:r>
              <a:rPr kumimoji="0" lang="fr-CA"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rix intra de niveau 1 : </a:t>
            </a:r>
          </a:p>
          <a:p>
            <a:pPr marL="0" marR="0" lvl="0" indent="0" algn="l" defTabSz="914400" rtl="0" eaLnBrk="0" fontAlgn="base" latinLnBrk="0" hangingPunct="0">
              <a:lnSpc>
                <a:spcPct val="100000"/>
              </a:lnSpc>
              <a:spcBef>
                <a:spcPct val="0"/>
              </a:spcBef>
              <a:spcAft>
                <a:spcPct val="0"/>
              </a:spcAft>
              <a:buClrTx/>
              <a:buSzTx/>
              <a:buFontTx/>
              <a:buNone/>
              <a:tabLst/>
            </a:pPr>
            <a:r>
              <a:rPr lang="fr-CA" altLang="fr-FR" sz="1200" dirty="0">
                <a:latin typeface="Calibri" panose="020F0502020204030204" pitchFamily="34" charset="0"/>
                <a:ea typeface="Calibri" panose="020F0502020204030204" pitchFamily="34" charset="0"/>
                <a:cs typeface="Times New Roman" panose="02020603050405020304" pitchFamily="18" charset="0"/>
              </a:rPr>
              <a:t>P</a:t>
            </a:r>
            <a:r>
              <a:rPr kumimoji="0" lang="fr-CA"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rotéines </a:t>
            </a:r>
            <a:r>
              <a:rPr lang="fr-CA" altLang="fr-FR" sz="1200" dirty="0">
                <a:latin typeface="Calibri" panose="020F0502020204030204" pitchFamily="34" charset="0"/>
                <a:ea typeface="Calibri" panose="020F0502020204030204" pitchFamily="34" charset="0"/>
                <a:cs typeface="Times New Roman" panose="02020603050405020304" pitchFamily="18" charset="0"/>
              </a:rPr>
              <a:t>: </a:t>
            </a:r>
            <a:r>
              <a:rPr kumimoji="0" lang="fr-CA"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revenus de la vente de protéines</a:t>
            </a:r>
            <a:r>
              <a:rPr lang="fr-CA" altLang="fr-FR" sz="1200" dirty="0">
                <a:latin typeface="Calibri" panose="020F0502020204030204" pitchFamily="34" charset="0"/>
                <a:ea typeface="Calibri" panose="020F0502020204030204" pitchFamily="34" charset="0"/>
                <a:cs typeface="Times New Roman" panose="02020603050405020304" pitchFamily="18" charset="0"/>
              </a:rPr>
              <a:t> – </a:t>
            </a:r>
            <a:r>
              <a:rPr kumimoji="0" lang="fr-CA"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montant pour </a:t>
            </a:r>
            <a:r>
              <a:rPr lang="fr-CA" altLang="fr-FR" sz="1200" dirty="0">
                <a:latin typeface="Calibri" panose="020F0502020204030204" pitchFamily="34" charset="0"/>
                <a:ea typeface="Calibri" panose="020F0502020204030204" pitchFamily="34" charset="0"/>
                <a:cs typeface="Times New Roman" panose="02020603050405020304" pitchFamily="18" charset="0"/>
              </a:rPr>
              <a:t>p</a:t>
            </a:r>
            <a:r>
              <a:rPr kumimoji="0" lang="fr-CA"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rotéines de niveau 2 + 25 % du solde résiduel du paiement du lactose et des autres solides.</a:t>
            </a:r>
          </a:p>
          <a:p>
            <a:pPr marL="0" marR="0" lvl="0" indent="0" algn="l" defTabSz="914400" rtl="0" eaLnBrk="0" fontAlgn="base" latinLnBrk="0" hangingPunct="0">
              <a:lnSpc>
                <a:spcPct val="100000"/>
              </a:lnSpc>
              <a:spcBef>
                <a:spcPct val="0"/>
              </a:spcBef>
              <a:spcAft>
                <a:spcPct val="0"/>
              </a:spcAft>
              <a:buClrTx/>
              <a:buSzTx/>
              <a:buFontTx/>
              <a:buNone/>
              <a:tabLst/>
            </a:pPr>
            <a:r>
              <a:rPr lang="fr-CA" altLang="fr-FR" sz="1200" dirty="0">
                <a:latin typeface="Calibri" panose="020F0502020204030204" pitchFamily="34" charset="0"/>
                <a:ea typeface="Calibri" panose="020F0502020204030204" pitchFamily="34" charset="0"/>
                <a:cs typeface="Times New Roman" panose="02020603050405020304" pitchFamily="18" charset="0"/>
              </a:rPr>
              <a:t>MG : revenus de la vente de MG + </a:t>
            </a:r>
            <a:r>
              <a:rPr kumimoji="0" lang="fr-CA"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75 % restant du solde résiduel du paiement du lactose et autres solides.</a:t>
            </a:r>
            <a:endParaRPr kumimoji="0" lang="fr-CA" altLang="fr-FR" sz="3200" b="0" i="0" u="none" strike="noStrike" cap="none" normalizeH="0" baseline="0" dirty="0">
              <a:ln>
                <a:noFill/>
              </a:ln>
              <a:solidFill>
                <a:schemeClr val="tx1"/>
              </a:solidFill>
              <a:effectLst/>
              <a:latin typeface="Arial" panose="020B0604020202020204" pitchFamily="34" charset="0"/>
            </a:endParaRPr>
          </a:p>
        </p:txBody>
      </p:sp>
      <p:sp>
        <p:nvSpPr>
          <p:cNvPr id="22" name="ZoneTexte 21">
            <a:extLst>
              <a:ext uri="{FF2B5EF4-FFF2-40B4-BE49-F238E27FC236}">
                <a16:creationId xmlns:a16="http://schemas.microsoft.com/office/drawing/2014/main" id="{E48ABF8E-AA78-6451-AFC6-7B62E9D6389F}"/>
              </a:ext>
            </a:extLst>
          </p:cNvPr>
          <p:cNvSpPr txBox="1"/>
          <p:nvPr>
            <p:custDataLst>
              <p:tags r:id="rId6"/>
            </p:custDataLst>
          </p:nvPr>
        </p:nvSpPr>
        <p:spPr>
          <a:xfrm>
            <a:off x="480558" y="1379443"/>
            <a:ext cx="10184521" cy="461665"/>
          </a:xfrm>
          <a:prstGeom prst="rect">
            <a:avLst/>
          </a:prstGeom>
          <a:noFill/>
        </p:spPr>
        <p:txBody>
          <a:bodyPr wrap="square">
            <a:spAutoFit/>
          </a:bodyPr>
          <a:lstStyle/>
          <a:p>
            <a:pPr algn="ctr"/>
            <a:r>
              <a:rPr lang="fr-CA" sz="2400" b="1" dirty="0">
                <a:solidFill>
                  <a:srgbClr val="136C83"/>
                </a:solidFill>
                <a:effectLst/>
                <a:latin typeface="Calibri" panose="020F0502020204030204" pitchFamily="34" charset="0"/>
                <a:ea typeface="Times New Roman" panose="02020603050405020304" pitchFamily="18" charset="0"/>
                <a:cs typeface="Arial" panose="020B0604020202020204" pitchFamily="34" charset="0"/>
              </a:rPr>
              <a:t>Changements aux prix des SNG de niveau 2</a:t>
            </a:r>
            <a:endParaRPr lang="fr-CA" sz="2400" dirty="0">
              <a:solidFill>
                <a:srgbClr val="136C83"/>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au 2">
            <a:extLst>
              <a:ext uri="{FF2B5EF4-FFF2-40B4-BE49-F238E27FC236}">
                <a16:creationId xmlns:a16="http://schemas.microsoft.com/office/drawing/2014/main" id="{D8C39A78-C7D2-E6AA-791D-C3BDC97439F9}"/>
              </a:ext>
            </a:extLst>
          </p:cNvPr>
          <p:cNvGraphicFramePr>
            <a:graphicFrameLocks noGrp="1"/>
          </p:cNvGraphicFramePr>
          <p:nvPr>
            <p:custDataLst>
              <p:tags r:id="rId7"/>
            </p:custDataLst>
          </p:nvPr>
        </p:nvGraphicFramePr>
        <p:xfrm>
          <a:off x="7608458" y="1823239"/>
          <a:ext cx="3056621" cy="3841750"/>
        </p:xfrm>
        <a:graphic>
          <a:graphicData uri="http://schemas.openxmlformats.org/drawingml/2006/table">
            <a:tbl>
              <a:tblPr firstRow="1" bandRow="1">
                <a:tableStyleId>{21E4AEA4-8DFA-4A89-87EB-49C32662AFE0}</a:tableStyleId>
              </a:tblPr>
              <a:tblGrid>
                <a:gridCol w="3056621">
                  <a:extLst>
                    <a:ext uri="{9D8B030D-6E8A-4147-A177-3AD203B41FA5}">
                      <a16:colId xmlns:a16="http://schemas.microsoft.com/office/drawing/2014/main" val="3649501303"/>
                    </a:ext>
                  </a:extLst>
                </a:gridCol>
              </a:tblGrid>
              <a:tr h="511290">
                <a:tc>
                  <a:txBody>
                    <a:bodyPr/>
                    <a:lstStyle/>
                    <a:p>
                      <a:pPr algn="ctr" fontAlgn="base">
                        <a:buNone/>
                      </a:pPr>
                      <a:r>
                        <a:rPr lang="fr-CA" sz="2000" noProof="0" dirty="0">
                          <a:effectLst>
                            <a:outerShdw blurRad="38100" dist="38100" dir="2700000" algn="tl">
                              <a:srgbClr val="000000">
                                <a:alpha val="43137"/>
                              </a:srgbClr>
                            </a:outerShdw>
                          </a:effectLst>
                        </a:rPr>
                        <a:t>Prix au 1</a:t>
                      </a:r>
                      <a:r>
                        <a:rPr lang="fr-CA" sz="2000" b="1" kern="1200" baseline="30000" noProof="0" dirty="0">
                          <a:solidFill>
                            <a:schemeClr val="lt1"/>
                          </a:solidFill>
                          <a:effectLst>
                            <a:outerShdw blurRad="38100" dist="38100" dir="2700000" algn="tl">
                              <a:srgbClr val="000000">
                                <a:alpha val="43137"/>
                              </a:srgbClr>
                            </a:outerShdw>
                          </a:effectLst>
                        </a:rPr>
                        <a:t>er</a:t>
                      </a:r>
                      <a:r>
                        <a:rPr lang="fr-CA" sz="2000" b="1" kern="1200" noProof="0" dirty="0">
                          <a:solidFill>
                            <a:schemeClr val="lt1"/>
                          </a:solidFill>
                          <a:effectLst>
                            <a:outerShdw blurRad="38100" dist="38100" dir="2700000" algn="tl">
                              <a:srgbClr val="000000">
                                <a:alpha val="43137"/>
                              </a:srgbClr>
                            </a:outerShdw>
                          </a:effectLst>
                        </a:rPr>
                        <a:t> </a:t>
                      </a:r>
                      <a:r>
                        <a:rPr lang="fr-CA" sz="2000" noProof="0" dirty="0">
                          <a:effectLst>
                            <a:outerShdw blurRad="38100" dist="38100" dir="2700000" algn="tl">
                              <a:srgbClr val="000000">
                                <a:alpha val="43137"/>
                              </a:srgbClr>
                            </a:outerShdw>
                          </a:effectLst>
                        </a:rPr>
                        <a:t>janvier 2026</a:t>
                      </a:r>
                      <a:endParaRPr lang="fr-CA" sz="20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75952249"/>
                  </a:ext>
                </a:extLst>
              </a:tr>
              <a:tr h="570956">
                <a:tc>
                  <a:txBody>
                    <a:bodyPr/>
                    <a:lstStyle/>
                    <a:p>
                      <a:pPr algn="ctr" fontAlgn="base">
                        <a:buNone/>
                      </a:pPr>
                      <a:r>
                        <a:rPr lang="fr-CA" sz="2000" noProof="0" dirty="0">
                          <a:effectLst/>
                        </a:rPr>
                        <a:t>Non rémunérés </a:t>
                      </a:r>
                      <a:endParaRPr lang="fr-CA"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60303448"/>
                  </a:ext>
                </a:extLst>
              </a:tr>
              <a:tr h="634357">
                <a:tc>
                  <a:txBody>
                    <a:bodyPr/>
                    <a:lstStyle/>
                    <a:p>
                      <a:pPr algn="ctr" fontAlgn="base">
                        <a:buNone/>
                      </a:pPr>
                      <a:r>
                        <a:rPr lang="fr-CA" sz="2000" b="1" u="none" noProof="0" dirty="0">
                          <a:effectLst/>
                        </a:rPr>
                        <a:t>Prix mensuel de la classe 4a (ingrédients) + </a:t>
                      </a:r>
                      <a:r>
                        <a:rPr lang="fr-CA" sz="2000" b="1" u="sng" noProof="0" dirty="0">
                          <a:effectLst/>
                        </a:rPr>
                        <a:t>3,00 $/kg</a:t>
                      </a:r>
                      <a:endParaRPr lang="fr-CA" sz="2000" b="1" u="sng"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02538791"/>
                  </a:ext>
                </a:extLst>
              </a:tr>
              <a:tr h="856433">
                <a:tc>
                  <a:txBody>
                    <a:bodyPr/>
                    <a:lstStyle/>
                    <a:p>
                      <a:pPr algn="ctr" fontAlgn="base">
                        <a:buNone/>
                      </a:pPr>
                      <a:r>
                        <a:rPr lang="fr-CA" sz="2000" b="0" u="none" noProof="0" dirty="0">
                          <a:effectLst/>
                        </a:rPr>
                        <a:t>0,90 $/kg </a:t>
                      </a:r>
                      <a:endParaRPr lang="fr-CA" sz="2000" b="0" u="none"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36493140"/>
                  </a:ext>
                </a:extLst>
              </a:tr>
              <a:tr h="634357">
                <a:tc>
                  <a:txBody>
                    <a:bodyPr/>
                    <a:lstStyle/>
                    <a:p>
                      <a:pPr algn="ctr" fontAlgn="base">
                        <a:buNone/>
                      </a:pPr>
                      <a:r>
                        <a:rPr lang="fr-CA" sz="2000" b="1" noProof="0" dirty="0">
                          <a:effectLst/>
                        </a:rPr>
                        <a:t>Protéines : </a:t>
                      </a:r>
                    </a:p>
                    <a:p>
                      <a:pPr algn="ctr" fontAlgn="base">
                        <a:buNone/>
                      </a:pPr>
                      <a:r>
                        <a:rPr lang="fr-CA" sz="2000" b="1" u="sng" noProof="0" dirty="0">
                          <a:effectLst/>
                        </a:rPr>
                        <a:t>Variable mensuellement* </a:t>
                      </a:r>
                      <a:endParaRPr lang="fr-CA" sz="2000" b="1" u="sng"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41055989"/>
                  </a:ext>
                </a:extLst>
              </a:tr>
              <a:tr h="634357">
                <a:tc>
                  <a:txBody>
                    <a:bodyPr/>
                    <a:lstStyle/>
                    <a:p>
                      <a:pPr algn="ctr" fontAlgn="base">
                        <a:buNone/>
                      </a:pPr>
                      <a:r>
                        <a:rPr lang="fr-CA" sz="2000" noProof="0" dirty="0">
                          <a:effectLst/>
                        </a:rPr>
                        <a:t>Lactose et autres solides : </a:t>
                      </a:r>
                    </a:p>
                    <a:p>
                      <a:pPr algn="ctr" fontAlgn="base">
                        <a:buNone/>
                      </a:pPr>
                      <a:r>
                        <a:rPr lang="fr-CA" sz="2000" noProof="0" dirty="0">
                          <a:effectLst/>
                        </a:rPr>
                        <a:t>Fixé à 0,90 $/kg </a:t>
                      </a:r>
                      <a:endParaRPr lang="fr-CA"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71741320"/>
                  </a:ext>
                </a:extLst>
              </a:tr>
            </a:tbl>
          </a:graphicData>
        </a:graphic>
      </p:graphicFrame>
      <p:sp>
        <p:nvSpPr>
          <p:cNvPr id="2" name="Rectangle : coins arrondis 1">
            <a:extLst>
              <a:ext uri="{FF2B5EF4-FFF2-40B4-BE49-F238E27FC236}">
                <a16:creationId xmlns:a16="http://schemas.microsoft.com/office/drawing/2014/main" id="{8EF361B9-A0EF-D58E-D618-262CAA9F77B8}"/>
              </a:ext>
            </a:extLst>
          </p:cNvPr>
          <p:cNvSpPr/>
          <p:nvPr>
            <p:custDataLst>
              <p:tags r:id="rId8"/>
            </p:custDataLst>
          </p:nvPr>
        </p:nvSpPr>
        <p:spPr>
          <a:xfrm>
            <a:off x="10665079" y="2856601"/>
            <a:ext cx="1404395" cy="699595"/>
          </a:xfrm>
          <a:prstGeom prst="roundRect">
            <a:avLst/>
          </a:prstGeom>
          <a:solidFill>
            <a:schemeClr val="accent2">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CA" sz="2000" dirty="0"/>
              <a:t>3,04 → 6,04 $/kg</a:t>
            </a:r>
            <a:endParaRPr lang="fr-CA" sz="1600" dirty="0"/>
          </a:p>
        </p:txBody>
      </p:sp>
      <p:sp>
        <p:nvSpPr>
          <p:cNvPr id="4" name="Rectangle : coins arrondis 3">
            <a:extLst>
              <a:ext uri="{FF2B5EF4-FFF2-40B4-BE49-F238E27FC236}">
                <a16:creationId xmlns:a16="http://schemas.microsoft.com/office/drawing/2014/main" id="{2160166F-25B7-6BBD-2187-11E9A5A62AF3}"/>
              </a:ext>
            </a:extLst>
          </p:cNvPr>
          <p:cNvSpPr/>
          <p:nvPr>
            <p:custDataLst>
              <p:tags r:id="rId9"/>
            </p:custDataLst>
          </p:nvPr>
        </p:nvSpPr>
        <p:spPr>
          <a:xfrm>
            <a:off x="10665079" y="4376422"/>
            <a:ext cx="1404395" cy="646332"/>
          </a:xfrm>
          <a:prstGeom prst="roundRect">
            <a:avLst/>
          </a:prstGeom>
          <a:solidFill>
            <a:schemeClr val="accent2">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CA" sz="2000" dirty="0"/>
              <a:t>-0,18 $/kg</a:t>
            </a:r>
            <a:endParaRPr lang="fr-CA" sz="1600" dirty="0"/>
          </a:p>
        </p:txBody>
      </p:sp>
      <p:sp>
        <p:nvSpPr>
          <p:cNvPr id="5" name="ZoneTexte 4">
            <a:extLst>
              <a:ext uri="{FF2B5EF4-FFF2-40B4-BE49-F238E27FC236}">
                <a16:creationId xmlns:a16="http://schemas.microsoft.com/office/drawing/2014/main" id="{FE94CC39-C0C4-ABA3-3553-C6946ACCC29E}"/>
              </a:ext>
            </a:extLst>
          </p:cNvPr>
          <p:cNvSpPr txBox="1"/>
          <p:nvPr>
            <p:custDataLst>
              <p:tags r:id="rId10"/>
            </p:custDataLst>
          </p:nvPr>
        </p:nvSpPr>
        <p:spPr>
          <a:xfrm>
            <a:off x="-33302" y="6615765"/>
            <a:ext cx="8693826" cy="276999"/>
          </a:xfrm>
          <a:prstGeom prst="rect">
            <a:avLst/>
          </a:prstGeom>
          <a:noFill/>
        </p:spPr>
        <p:txBody>
          <a:bodyPr wrap="square">
            <a:spAutoFit/>
          </a:bodyPr>
          <a:lstStyle/>
          <a:p>
            <a:r>
              <a:rPr lang="fr-CA" sz="1200" dirty="0">
                <a:solidFill>
                  <a:schemeClr val="tx1">
                    <a:lumMod val="50000"/>
                    <a:lumOff val="50000"/>
                  </a:schemeClr>
                </a:solidFill>
                <a:latin typeface="Avenir LT Std 45 Book" panose="020B0502020203020204" pitchFamily="34" charset="0"/>
              </a:rPr>
              <a:t>Exemple de prix au 1</a:t>
            </a:r>
            <a:r>
              <a:rPr lang="fr-CA" sz="1200" baseline="30000" dirty="0">
                <a:solidFill>
                  <a:schemeClr val="tx1">
                    <a:lumMod val="50000"/>
                    <a:lumOff val="50000"/>
                  </a:schemeClr>
                </a:solidFill>
                <a:latin typeface="Avenir LT Std 45 Book" panose="020B0502020203020204" pitchFamily="34" charset="0"/>
              </a:rPr>
              <a:t>er</a:t>
            </a:r>
            <a:r>
              <a:rPr lang="fr-CA" sz="1200" dirty="0">
                <a:solidFill>
                  <a:schemeClr val="tx1">
                    <a:lumMod val="50000"/>
                    <a:lumOff val="50000"/>
                  </a:schemeClr>
                </a:solidFill>
                <a:latin typeface="Avenir LT Std 45 Book" panose="020B0502020203020204" pitchFamily="34" charset="0"/>
              </a:rPr>
              <a:t> janvier basé sur l’année laitière 2024-2025 pour le P5.</a:t>
            </a:r>
          </a:p>
        </p:txBody>
      </p:sp>
    </p:spTree>
    <p:extLst>
      <p:ext uri="{BB962C8B-B14F-4D97-AF65-F5344CB8AC3E}">
        <p14:creationId xmlns:p14="http://schemas.microsoft.com/office/powerpoint/2010/main" val="24632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TIMING" val="|64.6"/>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8"/>
</p:tagLst>
</file>

<file path=ppt/tags/tag52.xml><?xml version="1.0" encoding="utf-8"?>
<p:tagLst xmlns:a="http://schemas.openxmlformats.org/drawingml/2006/main" xmlns:r="http://schemas.openxmlformats.org/officeDocument/2006/relationships" xmlns:p="http://schemas.openxmlformats.org/presentationml/2006/main">
  <p:tag name="NUM" val="9"/>
</p:tagLst>
</file>

<file path=ppt/tags/tag53.xml><?xml version="1.0" encoding="utf-8"?>
<p:tagLst xmlns:a="http://schemas.openxmlformats.org/drawingml/2006/main" xmlns:r="http://schemas.openxmlformats.org/officeDocument/2006/relationships" xmlns:p="http://schemas.openxmlformats.org/presentationml/2006/main">
  <p:tag name="NUM" val="10"/>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Thème Office">
  <a:themeElements>
    <a:clrScheme name="AGA 2025">
      <a:dk1>
        <a:sysClr val="windowText" lastClr="000000"/>
      </a:dk1>
      <a:lt1>
        <a:sysClr val="window" lastClr="FFFFFF"/>
      </a:lt1>
      <a:dk2>
        <a:srgbClr val="136C83"/>
      </a:dk2>
      <a:lt2>
        <a:srgbClr val="E7E6E6"/>
      </a:lt2>
      <a:accent1>
        <a:srgbClr val="4A9BBC"/>
      </a:accent1>
      <a:accent2>
        <a:srgbClr val="C1363C"/>
      </a:accent2>
      <a:accent3>
        <a:srgbClr val="A5A5A5"/>
      </a:accent3>
      <a:accent4>
        <a:srgbClr val="D8D8D8"/>
      </a:accent4>
      <a:accent5>
        <a:srgbClr val="8CBFD4"/>
      </a:accent5>
      <a:accent6>
        <a:srgbClr val="136C83"/>
      </a:accent6>
      <a:hlink>
        <a:srgbClr val="C1363C"/>
      </a:hlink>
      <a:folHlink>
        <a:srgbClr val="4A9B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ersonnalisé 3">
      <a:dk1>
        <a:sysClr val="windowText" lastClr="000000"/>
      </a:dk1>
      <a:lt1>
        <a:sysClr val="window" lastClr="FFFFFF"/>
      </a:lt1>
      <a:dk2>
        <a:srgbClr val="3A3A3C"/>
      </a:dk2>
      <a:lt2>
        <a:srgbClr val="EFEFF1"/>
      </a:lt2>
      <a:accent1>
        <a:srgbClr val="4298B5"/>
      </a:accent1>
      <a:accent2>
        <a:srgbClr val="4298B5"/>
      </a:accent2>
      <a:accent3>
        <a:srgbClr val="3A3A3C"/>
      </a:accent3>
      <a:accent4>
        <a:srgbClr val="EFEFF1"/>
      </a:accent4>
      <a:accent5>
        <a:srgbClr val="87878B"/>
      </a:accent5>
      <a:accent6>
        <a:srgbClr val="4298B5"/>
      </a:accent6>
      <a:hlink>
        <a:srgbClr val="9E9292"/>
      </a:hlink>
      <a:folHlink>
        <a:srgbClr val="353334"/>
      </a:folHlink>
    </a:clrScheme>
    <a:fontScheme name="Custom 2">
      <a:majorFont>
        <a:latin typeface="Montserra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hème Office">
  <a:themeElements>
    <a:clrScheme name="AGA 2025">
      <a:dk1>
        <a:sysClr val="windowText" lastClr="000000"/>
      </a:dk1>
      <a:lt1>
        <a:sysClr val="window" lastClr="FFFFFF"/>
      </a:lt1>
      <a:dk2>
        <a:srgbClr val="136C83"/>
      </a:dk2>
      <a:lt2>
        <a:srgbClr val="E7E6E6"/>
      </a:lt2>
      <a:accent1>
        <a:srgbClr val="4A9BBC"/>
      </a:accent1>
      <a:accent2>
        <a:srgbClr val="C1363C"/>
      </a:accent2>
      <a:accent3>
        <a:srgbClr val="A5A5A5"/>
      </a:accent3>
      <a:accent4>
        <a:srgbClr val="D8D8D8"/>
      </a:accent4>
      <a:accent5>
        <a:srgbClr val="8CBFD4"/>
      </a:accent5>
      <a:accent6>
        <a:srgbClr val="136C83"/>
      </a:accent6>
      <a:hlink>
        <a:srgbClr val="C1363C"/>
      </a:hlink>
      <a:folHlink>
        <a:srgbClr val="4A9B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GA 2025">
    <a:dk1>
      <a:sysClr val="windowText" lastClr="000000"/>
    </a:dk1>
    <a:lt1>
      <a:sysClr val="window" lastClr="FFFFFF"/>
    </a:lt1>
    <a:dk2>
      <a:srgbClr val="136C83"/>
    </a:dk2>
    <a:lt2>
      <a:srgbClr val="E7E6E6"/>
    </a:lt2>
    <a:accent1>
      <a:srgbClr val="4A9BBC"/>
    </a:accent1>
    <a:accent2>
      <a:srgbClr val="C1363C"/>
    </a:accent2>
    <a:accent3>
      <a:srgbClr val="A5A5A5"/>
    </a:accent3>
    <a:accent4>
      <a:srgbClr val="D8D8D8"/>
    </a:accent4>
    <a:accent5>
      <a:srgbClr val="8CBFD4"/>
    </a:accent5>
    <a:accent6>
      <a:srgbClr val="136C83"/>
    </a:accent6>
    <a:hlink>
      <a:srgbClr val="C1363C"/>
    </a:hlink>
    <a:folHlink>
      <a:srgbClr val="4A9BBC"/>
    </a:folHlink>
  </a:clrScheme>
</a:themeOverride>
</file>

<file path=ppt/theme/themeOverride2.xml><?xml version="1.0" encoding="utf-8"?>
<a:themeOverride xmlns:a="http://schemas.openxmlformats.org/drawingml/2006/main">
  <a:clrScheme name="AGA 2025">
    <a:dk1>
      <a:sysClr val="windowText" lastClr="000000"/>
    </a:dk1>
    <a:lt1>
      <a:sysClr val="window" lastClr="FFFFFF"/>
    </a:lt1>
    <a:dk2>
      <a:srgbClr val="136C83"/>
    </a:dk2>
    <a:lt2>
      <a:srgbClr val="E7E6E6"/>
    </a:lt2>
    <a:accent1>
      <a:srgbClr val="4A9BBC"/>
    </a:accent1>
    <a:accent2>
      <a:srgbClr val="C1363C"/>
    </a:accent2>
    <a:accent3>
      <a:srgbClr val="A5A5A5"/>
    </a:accent3>
    <a:accent4>
      <a:srgbClr val="D8D8D8"/>
    </a:accent4>
    <a:accent5>
      <a:srgbClr val="8CBFD4"/>
    </a:accent5>
    <a:accent6>
      <a:srgbClr val="136C83"/>
    </a:accent6>
    <a:hlink>
      <a:srgbClr val="C1363C"/>
    </a:hlink>
    <a:folHlink>
      <a:srgbClr val="4A9BBC"/>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10B8B7470FF445A9DB1A50AF5CEA7B" ma:contentTypeVersion="8" ma:contentTypeDescription="Crée un document." ma:contentTypeScope="" ma:versionID="cd09696b5c4dc94432ddb627f0e78301">
  <xsd:schema xmlns:xsd="http://www.w3.org/2001/XMLSchema" xmlns:xs="http://www.w3.org/2001/XMLSchema" xmlns:p="http://schemas.microsoft.com/office/2006/metadata/properties" xmlns:ns2="8024cdb6-10bc-4514-a5b2-b9ff561d7888" xmlns:ns3="d2239115-dcfd-413b-99d1-0d513aa06816" targetNamespace="http://schemas.microsoft.com/office/2006/metadata/properties" ma:root="true" ma:fieldsID="3ebc06055e5cbda1b75d5e1db705ae2c" ns2:_="" ns3:_="">
    <xsd:import namespace="8024cdb6-10bc-4514-a5b2-b9ff561d7888"/>
    <xsd:import namespace="d2239115-dcfd-413b-99d1-0d513aa06816"/>
    <xsd:element name="properties">
      <xsd:complexType>
        <xsd:sequence>
          <xsd:element name="documentManagement">
            <xsd:complexType>
              <xsd:all>
                <xsd:element ref="ns2:TaxKeywordTaxHTField" minOccurs="0"/>
                <xsd:element ref="ns2:TaxCatchAll" minOccurs="0"/>
                <xsd:element ref="ns3:Description0" minOccurs="0"/>
                <xsd:element ref="ns2:SharedWithUsers" minOccurs="0"/>
                <xsd:element ref="ns2:SharedWithDetails" minOccurs="0"/>
                <xsd:element ref="ns3:Date" minOccurs="0"/>
                <xsd:element ref="ns3:D_x00e9_t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24cdb6-10bc-4514-a5b2-b9ff561d7888"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Mots clés d’entreprise" ma:fieldId="{23f27201-bee3-471e-b2e7-b64fd8b7ca38}" ma:taxonomyMulti="true" ma:sspId="c6bc0578-3bac-4ce9-bef4-d11aa2262425"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a32923e5-488a-4bf1-8a7e-052ce2ecdad9}" ma:internalName="TaxCatchAll" ma:showField="CatchAllData" ma:web="8024cdb6-10bc-4514-a5b2-b9ff561d7888">
      <xsd:complexType>
        <xsd:complexContent>
          <xsd:extension base="dms:MultiChoiceLookup">
            <xsd:sequence>
              <xsd:element name="Value" type="dms:Lookup" maxOccurs="unbounded" minOccurs="0" nillable="true"/>
            </xsd:sequence>
          </xsd:extension>
        </xsd:complexContent>
      </xsd:complexType>
    </xsd:element>
    <xsd:element name="SharedWithUsers" ma:index="12"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239115-dcfd-413b-99d1-0d513aa06816" elementFormDefault="qualified">
    <xsd:import namespace="http://schemas.microsoft.com/office/2006/documentManagement/types"/>
    <xsd:import namespace="http://schemas.microsoft.com/office/infopath/2007/PartnerControls"/>
    <xsd:element name="Description0" ma:index="11" nillable="true" ma:displayName="Description" ma:list="{15366877-a5ad-4c3b-9732-3706409e7483}" ma:internalName="Description0" ma:showField="Title">
      <xsd:simpleType>
        <xsd:restriction base="dms:Lookup"/>
      </xsd:simpleType>
    </xsd:element>
    <xsd:element name="Date" ma:index="14" nillable="true" ma:displayName="Date" ma:format="DateOnly" ma:internalName="Date">
      <xsd:simpleType>
        <xsd:restriction base="dms:DateTime"/>
      </xsd:simpleType>
    </xsd:element>
    <xsd:element name="D_x00e9_tail" ma:index="15" nillable="true" ma:displayName="Détail" ma:internalName="D_x00e9_tail">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8024cdb6-10bc-4514-a5b2-b9ff561d7888">
      <Terms xmlns="http://schemas.microsoft.com/office/infopath/2007/PartnerControls"/>
    </TaxKeywordTaxHTField>
    <D_x00e9_tail xmlns="d2239115-dcfd-413b-99d1-0d513aa06816" xsi:nil="true"/>
    <TaxCatchAll xmlns="8024cdb6-10bc-4514-a5b2-b9ff561d7888"/>
    <Date xmlns="d2239115-dcfd-413b-99d1-0d513aa06816" xsi:nil="true"/>
    <Description0 xmlns="d2239115-dcfd-413b-99d1-0d513aa06816" xsi:nil="true"/>
  </documentManagement>
</p:properties>
</file>

<file path=customXml/itemProps1.xml><?xml version="1.0" encoding="utf-8"?>
<ds:datastoreItem xmlns:ds="http://schemas.openxmlformats.org/officeDocument/2006/customXml" ds:itemID="{8B974F58-3BD3-434A-B655-736718DACAA5}">
  <ds:schemaRefs>
    <ds:schemaRef ds:uri="http://schemas.microsoft.com/sharepoint/v3/contenttype/forms"/>
  </ds:schemaRefs>
</ds:datastoreItem>
</file>

<file path=customXml/itemProps2.xml><?xml version="1.0" encoding="utf-8"?>
<ds:datastoreItem xmlns:ds="http://schemas.openxmlformats.org/officeDocument/2006/customXml" ds:itemID="{0D533E29-4909-493A-9974-5F64EE43F3AE}">
  <ds:schemaRefs>
    <ds:schemaRef ds:uri="8024cdb6-10bc-4514-a5b2-b9ff561d7888"/>
    <ds:schemaRef ds:uri="d2239115-dcfd-413b-99d1-0d513aa068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C0A3E0-3043-4E20-B411-FB5CA5EE7380}">
  <ds:schemaRefs>
    <ds:schemaRef ds:uri="http://purl.org/dc/elements/1.1/"/>
    <ds:schemaRef ds:uri="http://schemas.microsoft.com/office/2006/documentManagement/types"/>
    <ds:schemaRef ds:uri="8024cdb6-10bc-4514-a5b2-b9ff561d7888"/>
    <ds:schemaRef ds:uri="http://schemas.openxmlformats.org/package/2006/metadata/core-properties"/>
    <ds:schemaRef ds:uri="d2239115-dcfd-413b-99d1-0d513aa06816"/>
    <ds:schemaRef ds:uri="http://purl.org/dc/terms/"/>
    <ds:schemaRef ds:uri="http://purl.org/dc/dcmitype/"/>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3699</TotalTime>
  <Words>1620</Words>
  <Application>Microsoft Office PowerPoint</Application>
  <PresentationFormat>Grand écran</PresentationFormat>
  <Paragraphs>189</Paragraphs>
  <Slides>17</Slides>
  <Notes>10</Notes>
  <HiddenSlides>0</HiddenSlides>
  <MMClips>0</MMClips>
  <ScaleCrop>false</ScaleCrop>
  <HeadingPairs>
    <vt:vector size="6" baseType="variant">
      <vt:variant>
        <vt:lpstr>Polices utilisées</vt:lpstr>
      </vt:variant>
      <vt:variant>
        <vt:i4>8</vt:i4>
      </vt:variant>
      <vt:variant>
        <vt:lpstr>Thème</vt:lpstr>
      </vt:variant>
      <vt:variant>
        <vt:i4>4</vt:i4>
      </vt:variant>
      <vt:variant>
        <vt:lpstr>Titres des diapositives</vt:lpstr>
      </vt:variant>
      <vt:variant>
        <vt:i4>17</vt:i4>
      </vt:variant>
    </vt:vector>
  </HeadingPairs>
  <TitlesOfParts>
    <vt:vector size="29" baseType="lpstr">
      <vt:lpstr>Arial</vt:lpstr>
      <vt:lpstr>Avenir LT Std 45 Book</vt:lpstr>
      <vt:lpstr>Avenir Next LT Pro</vt:lpstr>
      <vt:lpstr>Avenir Next LT Pro Demi</vt:lpstr>
      <vt:lpstr>Calibri</vt:lpstr>
      <vt:lpstr>Calibri Light</vt:lpstr>
      <vt:lpstr>Franklin Gothic Book</vt:lpstr>
      <vt:lpstr>Wingdings</vt:lpstr>
      <vt:lpstr>Thème Office</vt:lpstr>
      <vt:lpstr>Office Theme</vt:lpstr>
      <vt:lpstr>2_Thème Office</vt:lpstr>
      <vt:lpstr>1_Thème Office</vt:lpstr>
      <vt:lpstr>Croissance des marchés pour la protéine laitière et composition du lait</vt:lpstr>
      <vt:lpstr>Qu’est-ce qui se passe?</vt:lpstr>
      <vt:lpstr>Qu’est-ce qui se passe dans le marché de la protéine laitière?</vt:lpstr>
      <vt:lpstr>Quels produits contribuent à la croissance de la demande en protéines?</vt:lpstr>
      <vt:lpstr>Demande en lait : l’exemple du yogourt</vt:lpstr>
      <vt:lpstr>Est-ce que c’est une tendance qui peut durer?</vt:lpstr>
      <vt:lpstr>Une teneur en protéine qui augmente moins rapidement que celle en matière grasse</vt:lpstr>
      <vt:lpstr>Qu’est-ce qu’on doit comprendre de la situation?</vt:lpstr>
      <vt:lpstr>Politique de paiement : adaptation liée à l’évolution de la situation</vt:lpstr>
      <vt:lpstr>Politique de paiement : revenu par kg de matière grasse selon le ratio</vt:lpstr>
      <vt:lpstr>Qu’est-ce que ça rapporte à la ferme?</vt:lpstr>
      <vt:lpstr>Qu’est-ce qui est recherché?</vt:lpstr>
      <vt:lpstr>Et les surplus de lait écrémé?</vt:lpstr>
      <vt:lpstr>À retenir</vt:lpstr>
      <vt:lpstr>À court terme</vt:lpstr>
      <vt:lpstr>Questions pour discussion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 Régnier</dc:creator>
  <cp:lastModifiedBy>Isabelle Régnier</cp:lastModifiedBy>
  <cp:revision>67</cp:revision>
  <dcterms:created xsi:type="dcterms:W3CDTF">2025-03-05T16:02:32Z</dcterms:created>
  <dcterms:modified xsi:type="dcterms:W3CDTF">2026-01-13T19:00:34Z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0x010100CF10B8B7470FF445A9DB1A50AF5CEA7B</vt:lpwstr>
  </property>
  <property fmtid="{D5CDD505-2E9C-101B-9397-08002B2CF9AE}" pid="3" name="TaxKeyword">
    <vt:lpwstr/>
  </property>
</Properties>
</file>