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6.xml" ContentType="application/vnd.openxmlformats-officedocument.presentationml.tags+xml"/>
  <Override PartName="/ppt/notesSlides/notesSlide22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0" r:id="rId5"/>
  </p:sldMasterIdLst>
  <p:notesMasterIdLst>
    <p:notesMasterId r:id="rId31"/>
  </p:notesMasterIdLst>
  <p:sldIdLst>
    <p:sldId id="470" r:id="rId6"/>
    <p:sldId id="4924" r:id="rId7"/>
    <p:sldId id="352" r:id="rId8"/>
    <p:sldId id="4890" r:id="rId9"/>
    <p:sldId id="468" r:id="rId10"/>
    <p:sldId id="4903" r:id="rId11"/>
    <p:sldId id="4935" r:id="rId12"/>
    <p:sldId id="4922" r:id="rId13"/>
    <p:sldId id="4928" r:id="rId14"/>
    <p:sldId id="4952" r:id="rId15"/>
    <p:sldId id="4967" r:id="rId16"/>
    <p:sldId id="4929" r:id="rId17"/>
    <p:sldId id="4953" r:id="rId18"/>
    <p:sldId id="4954" r:id="rId19"/>
    <p:sldId id="4962" r:id="rId20"/>
    <p:sldId id="4966" r:id="rId21"/>
    <p:sldId id="4964" r:id="rId22"/>
    <p:sldId id="4900" r:id="rId23"/>
    <p:sldId id="4940" r:id="rId24"/>
    <p:sldId id="4738" r:id="rId25"/>
    <p:sldId id="4961" r:id="rId26"/>
    <p:sldId id="4941" r:id="rId27"/>
    <p:sldId id="4965" r:id="rId28"/>
    <p:sldId id="464" r:id="rId29"/>
    <p:sldId id="4919" r:id="rId30"/>
  </p:sldIdLst>
  <p:sldSz cx="12192000" cy="6858000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7FE82B47-9168-4AF1-8243-40EE112D2536}">
          <p14:sldIdLst>
            <p14:sldId id="470"/>
            <p14:sldId id="4924"/>
            <p14:sldId id="352"/>
            <p14:sldId id="4890"/>
            <p14:sldId id="468"/>
            <p14:sldId id="4903"/>
            <p14:sldId id="4935"/>
            <p14:sldId id="4922"/>
            <p14:sldId id="4928"/>
            <p14:sldId id="4952"/>
            <p14:sldId id="4967"/>
            <p14:sldId id="4929"/>
            <p14:sldId id="4953"/>
            <p14:sldId id="4954"/>
            <p14:sldId id="4962"/>
            <p14:sldId id="4966"/>
            <p14:sldId id="4964"/>
            <p14:sldId id="4900"/>
            <p14:sldId id="4940"/>
            <p14:sldId id="4738"/>
            <p14:sldId id="4961"/>
            <p14:sldId id="4941"/>
            <p14:sldId id="4965"/>
            <p14:sldId id="464"/>
            <p14:sldId id="491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B4381F-07AE-4ADC-77DE-67A10EE211A7}" name="Geneviève Rainville" initials="GR" userId="S::grainville@lait.qc.ca::a3293f0a-a9fb-4473-af87-66779d2f0c30" providerId="AD"/>
  <p188:author id="{2080AA30-273D-4474-0AC0-3657D0BD8F5D}" name="Jérôme St-Pierre" initials="JS" userId="S::Jstpierre@lait.qc.ca::2e8c1f1f-9849-4694-ba3e-2f5f5869054a" providerId="AD"/>
  <p188:author id="{E17C8836-82BF-81A9-BC96-DF5155349DA3}" name="Florence Bouchard Santerre" initials="FB" userId="S::fbouchardsanterre@lait.qc.ca::a6bba6df-bc5a-4ebd-b17b-978eedeaa8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6E84"/>
    <a:srgbClr val="50A3C4"/>
    <a:srgbClr val="D5A656"/>
    <a:srgbClr val="4A9BBC"/>
    <a:srgbClr val="A5A5A5"/>
    <a:srgbClr val="E1E1E1"/>
    <a:srgbClr val="F0F0F0"/>
    <a:srgbClr val="79B8D2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81863" autoAdjust="0"/>
  </p:normalViewPr>
  <p:slideViewPr>
    <p:cSldViewPr snapToGrid="0">
      <p:cViewPr varScale="1">
        <p:scale>
          <a:sx n="84" d="100"/>
          <a:sy n="84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97"/>
    </p:cViewPr>
  </p:sorterViewPr>
  <p:notesViewPr>
    <p:cSldViewPr snapToGrid="0">
      <p:cViewPr varScale="1">
        <p:scale>
          <a:sx n="59" d="100"/>
          <a:sy n="59" d="100"/>
        </p:scale>
        <p:origin x="237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76B90C-BE02-40E7-8E55-FB8C2A8B0EFA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CA"/>
        </a:p>
      </dgm:t>
    </dgm:pt>
    <dgm:pt modelId="{E4890ED7-1AAA-410C-AC38-8CCCB5CEAAB8}">
      <dgm:prSet phldrT="[Texte]" phldr="0"/>
      <dgm:spPr/>
      <dgm:t>
        <a:bodyPr/>
        <a:lstStyle/>
        <a:p>
          <a:r>
            <a:rPr lang="fr-CA" dirty="0"/>
            <a:t>Point de départ</a:t>
          </a:r>
        </a:p>
      </dgm:t>
    </dgm:pt>
    <dgm:pt modelId="{CB6B17AD-F88F-4F25-A165-E96F12191997}" type="parTrans" cxnId="{85186C2C-0007-4EED-8F76-766CD942370A}">
      <dgm:prSet/>
      <dgm:spPr/>
      <dgm:t>
        <a:bodyPr/>
        <a:lstStyle/>
        <a:p>
          <a:endParaRPr lang="fr-CA"/>
        </a:p>
      </dgm:t>
    </dgm:pt>
    <dgm:pt modelId="{3C533B0F-B841-4573-9F9E-5111DB97A8F9}" type="sibTrans" cxnId="{85186C2C-0007-4EED-8F76-766CD942370A}">
      <dgm:prSet/>
      <dgm:spPr/>
      <dgm:t>
        <a:bodyPr/>
        <a:lstStyle/>
        <a:p>
          <a:endParaRPr lang="fr-CA"/>
        </a:p>
      </dgm:t>
    </dgm:pt>
    <dgm:pt modelId="{4E268A3B-95E3-4A53-BC81-2BA38FAEF6C0}">
      <dgm:prSet phldrT="[Texte]" phldr="0" custT="1"/>
      <dgm:spPr/>
      <dgm:t>
        <a:bodyPr/>
        <a:lstStyle/>
        <a:p>
          <a:r>
            <a:rPr lang="fr-CA" sz="1800" dirty="0"/>
            <a:t>Possibilité de céder dans les 12 mois : </a:t>
          </a:r>
          <a:br>
            <a:rPr lang="fr-CA" sz="1800" dirty="0"/>
          </a:br>
          <a:r>
            <a:rPr lang="fr-CA" sz="1800" dirty="0"/>
            <a:t>2 500 kg</a:t>
          </a:r>
        </a:p>
      </dgm:t>
    </dgm:pt>
    <dgm:pt modelId="{1187B454-E947-43F7-AB67-EFDBA45501B0}" type="parTrans" cxnId="{07E7D0FE-D2D2-4393-A978-DEDEDA32CAD0}">
      <dgm:prSet/>
      <dgm:spPr/>
      <dgm:t>
        <a:bodyPr/>
        <a:lstStyle/>
        <a:p>
          <a:endParaRPr lang="fr-CA"/>
        </a:p>
      </dgm:t>
    </dgm:pt>
    <dgm:pt modelId="{17A74F83-2459-4AC7-A1D3-073C6A2E5DDF}" type="sibTrans" cxnId="{07E7D0FE-D2D2-4393-A978-DEDEDA32CAD0}">
      <dgm:prSet/>
      <dgm:spPr/>
      <dgm:t>
        <a:bodyPr/>
        <a:lstStyle/>
        <a:p>
          <a:endParaRPr lang="fr-CA"/>
        </a:p>
      </dgm:t>
    </dgm:pt>
    <dgm:pt modelId="{D6FFB5E4-54C8-4BCF-8DC1-20424E658FAB}">
      <dgm:prSet phldrT="[Texte]" phldr="0"/>
      <dgm:spPr/>
      <dgm:t>
        <a:bodyPr/>
        <a:lstStyle/>
        <a:p>
          <a:r>
            <a:rPr lang="fr-CA" dirty="0"/>
            <a:t>Mois 1</a:t>
          </a:r>
        </a:p>
      </dgm:t>
    </dgm:pt>
    <dgm:pt modelId="{294DCF51-AF6C-4FBB-9827-F36FC42C9AD8}" type="parTrans" cxnId="{D679AC2E-3F49-45A3-BD42-DF486D37C77A}">
      <dgm:prSet/>
      <dgm:spPr/>
      <dgm:t>
        <a:bodyPr/>
        <a:lstStyle/>
        <a:p>
          <a:endParaRPr lang="fr-CA"/>
        </a:p>
      </dgm:t>
    </dgm:pt>
    <dgm:pt modelId="{4E4B27E1-D49F-4E30-8743-DEA4A555C923}" type="sibTrans" cxnId="{D679AC2E-3F49-45A3-BD42-DF486D37C77A}">
      <dgm:prSet/>
      <dgm:spPr/>
      <dgm:t>
        <a:bodyPr/>
        <a:lstStyle/>
        <a:p>
          <a:endParaRPr lang="fr-CA"/>
        </a:p>
      </dgm:t>
    </dgm:pt>
    <dgm:pt modelId="{02954839-1066-4D8F-8E97-CB598743113E}">
      <dgm:prSet phldrT="[Texte]" phldr="0"/>
      <dgm:spPr/>
      <dgm:t>
        <a:bodyPr/>
        <a:lstStyle/>
        <a:p>
          <a:r>
            <a:rPr lang="fr-CA" dirty="0"/>
            <a:t>Peut céder 2 500 kg</a:t>
          </a:r>
        </a:p>
      </dgm:t>
    </dgm:pt>
    <dgm:pt modelId="{9B7341A1-8599-4850-8670-F8D8E430AC1A}" type="parTrans" cxnId="{6C7876FE-6844-475D-A6DC-FA1D466A9030}">
      <dgm:prSet/>
      <dgm:spPr/>
      <dgm:t>
        <a:bodyPr/>
        <a:lstStyle/>
        <a:p>
          <a:endParaRPr lang="fr-CA"/>
        </a:p>
      </dgm:t>
    </dgm:pt>
    <dgm:pt modelId="{4DFFD9CB-5597-43C3-9EC5-1DB391B526E8}" type="sibTrans" cxnId="{6C7876FE-6844-475D-A6DC-FA1D466A9030}">
      <dgm:prSet/>
      <dgm:spPr/>
      <dgm:t>
        <a:bodyPr/>
        <a:lstStyle/>
        <a:p>
          <a:endParaRPr lang="fr-CA"/>
        </a:p>
      </dgm:t>
    </dgm:pt>
    <dgm:pt modelId="{0025BE09-5678-4E3B-84E3-5A3DA9947FDC}">
      <dgm:prSet phldrT="[Texte]" phldr="0"/>
      <dgm:spPr/>
      <dgm:t>
        <a:bodyPr/>
        <a:lstStyle/>
        <a:p>
          <a:r>
            <a:rPr lang="fr-CA" dirty="0"/>
            <a:t>Tolérance : </a:t>
          </a:r>
          <a:br>
            <a:rPr lang="fr-CA" dirty="0"/>
          </a:br>
          <a:r>
            <a:rPr lang="fr-CA" dirty="0"/>
            <a:t>0 kg</a:t>
          </a:r>
        </a:p>
      </dgm:t>
    </dgm:pt>
    <dgm:pt modelId="{6115474C-8539-4B48-967F-89E3823AB2F4}" type="parTrans" cxnId="{0DD14EA8-FAA9-4E8A-87CF-D3C568D9E861}">
      <dgm:prSet/>
      <dgm:spPr/>
      <dgm:t>
        <a:bodyPr/>
        <a:lstStyle/>
        <a:p>
          <a:endParaRPr lang="fr-CA"/>
        </a:p>
      </dgm:t>
    </dgm:pt>
    <dgm:pt modelId="{1125CA26-A302-4DA6-AC37-49E4BAD18FEE}" type="sibTrans" cxnId="{0DD14EA8-FAA9-4E8A-87CF-D3C568D9E861}">
      <dgm:prSet/>
      <dgm:spPr/>
      <dgm:t>
        <a:bodyPr/>
        <a:lstStyle/>
        <a:p>
          <a:endParaRPr lang="fr-CA"/>
        </a:p>
      </dgm:t>
    </dgm:pt>
    <dgm:pt modelId="{F23EF19F-A03A-4FBB-9C4E-266A19E937BD}">
      <dgm:prSet phldrT="[Texte]" phldr="0"/>
      <dgm:spPr/>
      <dgm:t>
        <a:bodyPr/>
        <a:lstStyle/>
        <a:p>
          <a:r>
            <a:rPr lang="fr-CA" dirty="0"/>
            <a:t>Mois 2</a:t>
          </a:r>
        </a:p>
      </dgm:t>
    </dgm:pt>
    <dgm:pt modelId="{AED539AA-963B-48D2-B57B-B17E3436B2B4}" type="parTrans" cxnId="{7ED688BE-7FC1-4B7E-B8D7-092D1B3304CF}">
      <dgm:prSet/>
      <dgm:spPr/>
      <dgm:t>
        <a:bodyPr/>
        <a:lstStyle/>
        <a:p>
          <a:endParaRPr lang="fr-CA"/>
        </a:p>
      </dgm:t>
    </dgm:pt>
    <dgm:pt modelId="{F27F61EF-445B-4739-BB75-334B0205FE61}" type="sibTrans" cxnId="{7ED688BE-7FC1-4B7E-B8D7-092D1B3304CF}">
      <dgm:prSet/>
      <dgm:spPr/>
      <dgm:t>
        <a:bodyPr/>
        <a:lstStyle/>
        <a:p>
          <a:endParaRPr lang="fr-CA"/>
        </a:p>
      </dgm:t>
    </dgm:pt>
    <dgm:pt modelId="{F4F87B1A-29F3-4737-9D27-7E01B210F06D}">
      <dgm:prSet phldrT="[Texte]" phldr="0"/>
      <dgm:spPr/>
      <dgm:t>
        <a:bodyPr/>
        <a:lstStyle/>
        <a:p>
          <a:r>
            <a:rPr lang="fr-CA" dirty="0"/>
            <a:t>Peut céder </a:t>
          </a:r>
          <a:br>
            <a:rPr lang="fr-CA" dirty="0"/>
          </a:br>
          <a:r>
            <a:rPr lang="fr-CA" dirty="0"/>
            <a:t>1 000 kg</a:t>
          </a:r>
        </a:p>
      </dgm:t>
    </dgm:pt>
    <dgm:pt modelId="{BD70A0DE-ADED-42C0-9A56-C678788490F3}" type="parTrans" cxnId="{0BB748DB-353E-41A7-85F5-13D933EA0421}">
      <dgm:prSet/>
      <dgm:spPr/>
      <dgm:t>
        <a:bodyPr/>
        <a:lstStyle/>
        <a:p>
          <a:endParaRPr lang="fr-CA"/>
        </a:p>
      </dgm:t>
    </dgm:pt>
    <dgm:pt modelId="{89628153-467A-4048-93B4-C8D35A1CE5CD}" type="sibTrans" cxnId="{0BB748DB-353E-41A7-85F5-13D933EA0421}">
      <dgm:prSet/>
      <dgm:spPr/>
      <dgm:t>
        <a:bodyPr/>
        <a:lstStyle/>
        <a:p>
          <a:endParaRPr lang="fr-CA"/>
        </a:p>
      </dgm:t>
    </dgm:pt>
    <dgm:pt modelId="{C2C57AF8-63CA-4C92-BD2C-1A04EFE6F931}">
      <dgm:prSet phldrT="[Texte]" phldr="0"/>
      <dgm:spPr/>
      <dgm:t>
        <a:bodyPr/>
        <a:lstStyle/>
        <a:p>
          <a:r>
            <a:rPr lang="fr-CA" dirty="0"/>
            <a:t>Cède </a:t>
          </a:r>
          <a:br>
            <a:rPr lang="fr-CA" dirty="0"/>
          </a:br>
          <a:r>
            <a:rPr lang="fr-CA" dirty="0"/>
            <a:t>1 000 kg</a:t>
          </a:r>
        </a:p>
      </dgm:t>
    </dgm:pt>
    <dgm:pt modelId="{63DE6FF2-700D-4910-8694-7965ED611876}" type="parTrans" cxnId="{0705A1A7-0CC3-4101-9033-42B3CA63FB68}">
      <dgm:prSet/>
      <dgm:spPr/>
      <dgm:t>
        <a:bodyPr/>
        <a:lstStyle/>
        <a:p>
          <a:endParaRPr lang="fr-CA"/>
        </a:p>
      </dgm:t>
    </dgm:pt>
    <dgm:pt modelId="{361AE34F-3A2B-43E9-80DB-D54AF9EC0D94}" type="sibTrans" cxnId="{0705A1A7-0CC3-4101-9033-42B3CA63FB68}">
      <dgm:prSet/>
      <dgm:spPr/>
      <dgm:t>
        <a:bodyPr/>
        <a:lstStyle/>
        <a:p>
          <a:endParaRPr lang="fr-CA"/>
        </a:p>
      </dgm:t>
    </dgm:pt>
    <dgm:pt modelId="{DAF4C3C5-4BEE-48CA-BFA5-187969EB8532}">
      <dgm:prSet/>
      <dgm:spPr/>
      <dgm:t>
        <a:bodyPr/>
        <a:lstStyle/>
        <a:p>
          <a:pPr rtl="0"/>
          <a:r>
            <a:rPr lang="fr-CA" dirty="0"/>
            <a:t>Mois 3</a:t>
          </a:r>
          <a:r>
            <a:rPr lang="fr-CA" dirty="0">
              <a:latin typeface="Calibri Light" panose="020F0302020204030204"/>
            </a:rPr>
            <a:t> à 12</a:t>
          </a:r>
          <a:endParaRPr lang="fr-CA" dirty="0"/>
        </a:p>
      </dgm:t>
    </dgm:pt>
    <dgm:pt modelId="{1DA57FCD-5AB6-4BFF-B2C9-10F2AB9A82BF}" type="parTrans" cxnId="{FF6BFF7E-76DB-4EA6-B482-7B24F4DCDC4A}">
      <dgm:prSet/>
      <dgm:spPr/>
      <dgm:t>
        <a:bodyPr/>
        <a:lstStyle/>
        <a:p>
          <a:endParaRPr lang="fr-CA"/>
        </a:p>
      </dgm:t>
    </dgm:pt>
    <dgm:pt modelId="{60ACFDC8-C620-4082-9163-CF3DAD58B760}" type="sibTrans" cxnId="{FF6BFF7E-76DB-4EA6-B482-7B24F4DCDC4A}">
      <dgm:prSet/>
      <dgm:spPr/>
      <dgm:t>
        <a:bodyPr/>
        <a:lstStyle/>
        <a:p>
          <a:endParaRPr lang="fr-CA"/>
        </a:p>
      </dgm:t>
    </dgm:pt>
    <dgm:pt modelId="{2645164F-9FDE-48E3-9655-E33039D5EF12}">
      <dgm:prSet phldrT="[Texte]" phldr="0" custT="1"/>
      <dgm:spPr/>
      <dgm:t>
        <a:bodyPr/>
        <a:lstStyle/>
        <a:p>
          <a:r>
            <a:rPr lang="fr-CA" sz="1800" dirty="0"/>
            <a:t>Tolérance :</a:t>
          </a:r>
          <a:br>
            <a:rPr lang="fr-CA" sz="1800" dirty="0"/>
          </a:br>
          <a:r>
            <a:rPr lang="fr-CA" sz="1800" dirty="0"/>
            <a:t>-1 500 kg</a:t>
          </a:r>
        </a:p>
      </dgm:t>
    </dgm:pt>
    <dgm:pt modelId="{1400951F-6AD2-43F0-B303-4F751D1E95D6}" type="parTrans" cxnId="{0D6755BC-AB15-48F1-8069-A5D0346DF6C4}">
      <dgm:prSet/>
      <dgm:spPr/>
      <dgm:t>
        <a:bodyPr/>
        <a:lstStyle/>
        <a:p>
          <a:endParaRPr lang="fr-CA"/>
        </a:p>
      </dgm:t>
    </dgm:pt>
    <dgm:pt modelId="{E5761127-0E51-4DA6-BA66-04873E1B1B9E}" type="sibTrans" cxnId="{0D6755BC-AB15-48F1-8069-A5D0346DF6C4}">
      <dgm:prSet/>
      <dgm:spPr/>
      <dgm:t>
        <a:bodyPr/>
        <a:lstStyle/>
        <a:p>
          <a:endParaRPr lang="fr-CA"/>
        </a:p>
      </dgm:t>
    </dgm:pt>
    <dgm:pt modelId="{128CB4D2-70FE-4DB6-8F21-68E15CBFFFFF}">
      <dgm:prSet phldrT="[Texte]" phldr="0"/>
      <dgm:spPr/>
      <dgm:t>
        <a:bodyPr/>
        <a:lstStyle/>
        <a:p>
          <a:r>
            <a:rPr lang="fr-CA" dirty="0"/>
            <a:t>Cède </a:t>
          </a:r>
          <a:br>
            <a:rPr lang="fr-CA" dirty="0"/>
          </a:br>
          <a:r>
            <a:rPr lang="fr-CA" dirty="0"/>
            <a:t>1 500 kg</a:t>
          </a:r>
        </a:p>
      </dgm:t>
    </dgm:pt>
    <dgm:pt modelId="{D616C73E-1679-44EE-98D1-721CD81CDC88}" type="parTrans" cxnId="{EA47BB9D-5308-47EB-A010-DAECDC161F2B}">
      <dgm:prSet/>
      <dgm:spPr/>
      <dgm:t>
        <a:bodyPr/>
        <a:lstStyle/>
        <a:p>
          <a:endParaRPr lang="fr-CA"/>
        </a:p>
      </dgm:t>
    </dgm:pt>
    <dgm:pt modelId="{59F1ADA3-344E-4AB4-BA4C-912867241F39}" type="sibTrans" cxnId="{EA47BB9D-5308-47EB-A010-DAECDC161F2B}">
      <dgm:prSet/>
      <dgm:spPr/>
      <dgm:t>
        <a:bodyPr/>
        <a:lstStyle/>
        <a:p>
          <a:endParaRPr lang="fr-CA"/>
        </a:p>
      </dgm:t>
    </dgm:pt>
    <dgm:pt modelId="{3A876799-13DB-4EE3-A90E-C2395C0D0819}">
      <dgm:prSet phldrT="[Texte]" phldr="0"/>
      <dgm:spPr/>
      <dgm:t>
        <a:bodyPr/>
        <a:lstStyle/>
        <a:p>
          <a:r>
            <a:rPr lang="fr-CA" dirty="0"/>
            <a:t>Tolérance : </a:t>
          </a:r>
          <a:br>
            <a:rPr lang="fr-CA" dirty="0"/>
          </a:br>
          <a:r>
            <a:rPr lang="fr-CA" dirty="0"/>
            <a:t>1 000 kg</a:t>
          </a:r>
        </a:p>
      </dgm:t>
    </dgm:pt>
    <dgm:pt modelId="{79ADD66E-FC89-40D4-A9A6-97DD4770E41A}" type="parTrans" cxnId="{B9D1C8D2-06D6-431D-9854-94C96DADEE07}">
      <dgm:prSet/>
      <dgm:spPr/>
      <dgm:t>
        <a:bodyPr/>
        <a:lstStyle/>
        <a:p>
          <a:endParaRPr lang="fr-CA"/>
        </a:p>
      </dgm:t>
    </dgm:pt>
    <dgm:pt modelId="{2130CA9D-E5BC-49F5-A39F-F2663BDB520E}" type="sibTrans" cxnId="{B9D1C8D2-06D6-431D-9854-94C96DADEE07}">
      <dgm:prSet/>
      <dgm:spPr/>
      <dgm:t>
        <a:bodyPr/>
        <a:lstStyle/>
        <a:p>
          <a:endParaRPr lang="fr-CA"/>
        </a:p>
      </dgm:t>
    </dgm:pt>
    <dgm:pt modelId="{8A97710F-9874-4C22-9226-C038EB9268A3}">
      <dgm:prSet/>
      <dgm:spPr/>
      <dgm:t>
        <a:bodyPr/>
        <a:lstStyle/>
        <a:p>
          <a:r>
            <a:rPr lang="fr-CA" dirty="0"/>
            <a:t>Peut céder </a:t>
          </a:r>
          <a:br>
            <a:rPr lang="fr-CA" dirty="0"/>
          </a:br>
          <a:r>
            <a:rPr lang="fr-CA" dirty="0"/>
            <a:t>0 kg</a:t>
          </a:r>
        </a:p>
      </dgm:t>
    </dgm:pt>
    <dgm:pt modelId="{A3AD3F55-9B08-4C8F-90A8-06D86D9903AA}" type="parTrans" cxnId="{E3D0659A-F421-4DD0-9ABF-79E2CD52716B}">
      <dgm:prSet/>
      <dgm:spPr/>
      <dgm:t>
        <a:bodyPr/>
        <a:lstStyle/>
        <a:p>
          <a:endParaRPr lang="fr-CA"/>
        </a:p>
      </dgm:t>
    </dgm:pt>
    <dgm:pt modelId="{D17500DC-419F-4869-9FBC-F2320143F5BD}" type="sibTrans" cxnId="{E3D0659A-F421-4DD0-9ABF-79E2CD52716B}">
      <dgm:prSet/>
      <dgm:spPr/>
      <dgm:t>
        <a:bodyPr/>
        <a:lstStyle/>
        <a:p>
          <a:endParaRPr lang="fr-CA"/>
        </a:p>
      </dgm:t>
    </dgm:pt>
    <dgm:pt modelId="{BBFC1FB9-BF5C-4BFA-BEB0-F509C409B1FF}">
      <dgm:prSet/>
      <dgm:spPr/>
      <dgm:t>
        <a:bodyPr/>
        <a:lstStyle/>
        <a:p>
          <a:endParaRPr lang="fr-CA" dirty="0"/>
        </a:p>
      </dgm:t>
    </dgm:pt>
    <dgm:pt modelId="{E281C476-8973-4134-9621-4F25D0E576A7}" type="parTrans" cxnId="{07F09136-DCAF-4E35-B3FA-7EF3D0A406B3}">
      <dgm:prSet/>
      <dgm:spPr/>
      <dgm:t>
        <a:bodyPr/>
        <a:lstStyle/>
        <a:p>
          <a:endParaRPr lang="fr-CA"/>
        </a:p>
      </dgm:t>
    </dgm:pt>
    <dgm:pt modelId="{8CFA7ACD-7C85-485C-BA8F-3748EE353E1A}" type="sibTrans" cxnId="{07F09136-DCAF-4E35-B3FA-7EF3D0A406B3}">
      <dgm:prSet/>
      <dgm:spPr/>
      <dgm:t>
        <a:bodyPr/>
        <a:lstStyle/>
        <a:p>
          <a:endParaRPr lang="fr-CA"/>
        </a:p>
      </dgm:t>
    </dgm:pt>
    <dgm:pt modelId="{9D0D6FD9-F7DB-4988-BCE6-9A20738777F1}">
      <dgm:prSet/>
      <dgm:spPr/>
      <dgm:t>
        <a:bodyPr/>
        <a:lstStyle/>
        <a:p>
          <a:r>
            <a:rPr lang="fr-CA" dirty="0"/>
            <a:t>Mois 13</a:t>
          </a:r>
        </a:p>
      </dgm:t>
    </dgm:pt>
    <dgm:pt modelId="{4241DCB1-8325-4CFD-90AA-55068E9A85F8}" type="parTrans" cxnId="{5973DC41-113C-46C7-B7FC-875A5A3BAB47}">
      <dgm:prSet/>
      <dgm:spPr/>
      <dgm:t>
        <a:bodyPr/>
        <a:lstStyle/>
        <a:p>
          <a:endParaRPr lang="fr-CA"/>
        </a:p>
      </dgm:t>
    </dgm:pt>
    <dgm:pt modelId="{A64B4C4D-97A4-4AC4-9BD3-D651DB88C3A0}" type="sibTrans" cxnId="{5973DC41-113C-46C7-B7FC-875A5A3BAB47}">
      <dgm:prSet/>
      <dgm:spPr/>
      <dgm:t>
        <a:bodyPr/>
        <a:lstStyle/>
        <a:p>
          <a:endParaRPr lang="fr-CA"/>
        </a:p>
      </dgm:t>
    </dgm:pt>
    <dgm:pt modelId="{10F1D88A-9252-4DD3-8020-DCAC29E09DD1}">
      <dgm:prSet/>
      <dgm:spPr/>
      <dgm:t>
        <a:bodyPr/>
        <a:lstStyle/>
        <a:p>
          <a:r>
            <a:rPr lang="fr-CA" dirty="0"/>
            <a:t>Peut céder </a:t>
          </a:r>
          <a:br>
            <a:rPr lang="fr-CA" dirty="0"/>
          </a:br>
          <a:r>
            <a:rPr lang="fr-CA" dirty="0"/>
            <a:t>1 500 kg</a:t>
          </a:r>
        </a:p>
      </dgm:t>
    </dgm:pt>
    <dgm:pt modelId="{237638C2-937C-4AC6-8015-2C9129295910}" type="parTrans" cxnId="{88ED6C36-866C-4FA8-A29F-5937DFEE64ED}">
      <dgm:prSet/>
      <dgm:spPr/>
      <dgm:t>
        <a:bodyPr/>
        <a:lstStyle/>
        <a:p>
          <a:endParaRPr lang="fr-CA"/>
        </a:p>
      </dgm:t>
    </dgm:pt>
    <dgm:pt modelId="{4BD917A5-62F5-4D32-AD2F-5C71FED1B61F}" type="sibTrans" cxnId="{88ED6C36-866C-4FA8-A29F-5937DFEE64ED}">
      <dgm:prSet/>
      <dgm:spPr/>
      <dgm:t>
        <a:bodyPr/>
        <a:lstStyle/>
        <a:p>
          <a:endParaRPr lang="fr-CA"/>
        </a:p>
      </dgm:t>
    </dgm:pt>
    <dgm:pt modelId="{74457E14-091C-414E-9BCD-3D95F552DE1D}" type="pres">
      <dgm:prSet presAssocID="{8776B90C-BE02-40E7-8E55-FB8C2A8B0EFA}" presName="Name0" presStyleCnt="0">
        <dgm:presLayoutVars>
          <dgm:dir/>
          <dgm:animLvl val="lvl"/>
          <dgm:resizeHandles val="exact"/>
        </dgm:presLayoutVars>
      </dgm:prSet>
      <dgm:spPr/>
    </dgm:pt>
    <dgm:pt modelId="{BB9EC803-93DA-4FFF-9C14-3138BAE257DC}" type="pres">
      <dgm:prSet presAssocID="{E4890ED7-1AAA-410C-AC38-8CCCB5CEAAB8}" presName="composite" presStyleCnt="0"/>
      <dgm:spPr/>
    </dgm:pt>
    <dgm:pt modelId="{F120A60A-A273-43EC-B053-5505695131DE}" type="pres">
      <dgm:prSet presAssocID="{E4890ED7-1AAA-410C-AC38-8CCCB5CEAAB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0FA8A75-3A2D-48D1-B57D-7B5FA2881E30}" type="pres">
      <dgm:prSet presAssocID="{E4890ED7-1AAA-410C-AC38-8CCCB5CEAAB8}" presName="desTx" presStyleLbl="alignAccFollowNode1" presStyleIdx="0" presStyleCnt="5">
        <dgm:presLayoutVars>
          <dgm:bulletEnabled val="1"/>
        </dgm:presLayoutVars>
      </dgm:prSet>
      <dgm:spPr/>
    </dgm:pt>
    <dgm:pt modelId="{529C31B5-8E49-45DF-88C8-F29CABE95938}" type="pres">
      <dgm:prSet presAssocID="{3C533B0F-B841-4573-9F9E-5111DB97A8F9}" presName="space" presStyleCnt="0"/>
      <dgm:spPr/>
    </dgm:pt>
    <dgm:pt modelId="{1B86098F-EE54-490A-9648-BB05AC39B1F3}" type="pres">
      <dgm:prSet presAssocID="{D6FFB5E4-54C8-4BCF-8DC1-20424E658FAB}" presName="composite" presStyleCnt="0"/>
      <dgm:spPr/>
    </dgm:pt>
    <dgm:pt modelId="{5F1D4780-2B04-41F7-BD80-4BF87D967C39}" type="pres">
      <dgm:prSet presAssocID="{D6FFB5E4-54C8-4BCF-8DC1-20424E658FA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DBE3B63-84DB-4EAE-9307-666C41C9F09C}" type="pres">
      <dgm:prSet presAssocID="{D6FFB5E4-54C8-4BCF-8DC1-20424E658FAB}" presName="desTx" presStyleLbl="alignAccFollowNode1" presStyleIdx="1" presStyleCnt="5">
        <dgm:presLayoutVars>
          <dgm:bulletEnabled val="1"/>
        </dgm:presLayoutVars>
      </dgm:prSet>
      <dgm:spPr/>
    </dgm:pt>
    <dgm:pt modelId="{E9B93567-B727-4199-80F6-258B1124AF0C}" type="pres">
      <dgm:prSet presAssocID="{4E4B27E1-D49F-4E30-8743-DEA4A555C923}" presName="space" presStyleCnt="0"/>
      <dgm:spPr/>
    </dgm:pt>
    <dgm:pt modelId="{BC8660B1-E198-40D3-AE03-E8391E9778E9}" type="pres">
      <dgm:prSet presAssocID="{F23EF19F-A03A-4FBB-9C4E-266A19E937BD}" presName="composite" presStyleCnt="0"/>
      <dgm:spPr/>
    </dgm:pt>
    <dgm:pt modelId="{CAD516E8-E179-401F-9141-E3E98F71A548}" type="pres">
      <dgm:prSet presAssocID="{F23EF19F-A03A-4FBB-9C4E-266A19E937B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50D9ADA-FA88-41B5-B773-A4F9F23F111F}" type="pres">
      <dgm:prSet presAssocID="{F23EF19F-A03A-4FBB-9C4E-266A19E937BD}" presName="desTx" presStyleLbl="alignAccFollowNode1" presStyleIdx="2" presStyleCnt="5">
        <dgm:presLayoutVars>
          <dgm:bulletEnabled val="1"/>
        </dgm:presLayoutVars>
      </dgm:prSet>
      <dgm:spPr/>
    </dgm:pt>
    <dgm:pt modelId="{83A18F78-2C18-414B-8917-9012B0405E06}" type="pres">
      <dgm:prSet presAssocID="{F27F61EF-445B-4739-BB75-334B0205FE61}" presName="space" presStyleCnt="0"/>
      <dgm:spPr/>
    </dgm:pt>
    <dgm:pt modelId="{02674806-0B0E-4CF4-985D-4AE96099AF2E}" type="pres">
      <dgm:prSet presAssocID="{DAF4C3C5-4BEE-48CA-BFA5-187969EB8532}" presName="composite" presStyleCnt="0"/>
      <dgm:spPr/>
    </dgm:pt>
    <dgm:pt modelId="{8FA5E99A-B16F-4C75-892A-C9A05D307DEF}" type="pres">
      <dgm:prSet presAssocID="{DAF4C3C5-4BEE-48CA-BFA5-187969EB853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460277A-22F9-4DF7-AA2E-EB0F8780022D}" type="pres">
      <dgm:prSet presAssocID="{DAF4C3C5-4BEE-48CA-BFA5-187969EB8532}" presName="desTx" presStyleLbl="alignAccFollowNode1" presStyleIdx="3" presStyleCnt="5">
        <dgm:presLayoutVars>
          <dgm:bulletEnabled val="1"/>
        </dgm:presLayoutVars>
      </dgm:prSet>
      <dgm:spPr/>
    </dgm:pt>
    <dgm:pt modelId="{DFE19195-6BF0-4858-93E8-19E9255CFF8C}" type="pres">
      <dgm:prSet presAssocID="{60ACFDC8-C620-4082-9163-CF3DAD58B760}" presName="space" presStyleCnt="0"/>
      <dgm:spPr/>
    </dgm:pt>
    <dgm:pt modelId="{1EB71E66-0B63-4C3E-9919-825A4E2129C8}" type="pres">
      <dgm:prSet presAssocID="{9D0D6FD9-F7DB-4988-BCE6-9A20738777F1}" presName="composite" presStyleCnt="0"/>
      <dgm:spPr/>
    </dgm:pt>
    <dgm:pt modelId="{095681C0-58B6-491E-9171-236AD40CCB9D}" type="pres">
      <dgm:prSet presAssocID="{9D0D6FD9-F7DB-4988-BCE6-9A20738777F1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01CFE799-000A-4FC9-83F7-E62671C9BA7C}" type="pres">
      <dgm:prSet presAssocID="{9D0D6FD9-F7DB-4988-BCE6-9A20738777F1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E71D562A-4BEE-42F2-A6CF-A475ACE5EFD5}" type="presOf" srcId="{4E268A3B-95E3-4A53-BC81-2BA38FAEF6C0}" destId="{40FA8A75-3A2D-48D1-B57D-7B5FA2881E30}" srcOrd="0" destOrd="0" presId="urn:microsoft.com/office/officeart/2005/8/layout/hList1"/>
    <dgm:cxn modelId="{85186C2C-0007-4EED-8F76-766CD942370A}" srcId="{8776B90C-BE02-40E7-8E55-FB8C2A8B0EFA}" destId="{E4890ED7-1AAA-410C-AC38-8CCCB5CEAAB8}" srcOrd="0" destOrd="0" parTransId="{CB6B17AD-F88F-4F25-A165-E96F12191997}" sibTransId="{3C533B0F-B841-4573-9F9E-5111DB97A8F9}"/>
    <dgm:cxn modelId="{D679AC2E-3F49-45A3-BD42-DF486D37C77A}" srcId="{8776B90C-BE02-40E7-8E55-FB8C2A8B0EFA}" destId="{D6FFB5E4-54C8-4BCF-8DC1-20424E658FAB}" srcOrd="1" destOrd="0" parTransId="{294DCF51-AF6C-4FBB-9827-F36FC42C9AD8}" sibTransId="{4E4B27E1-D49F-4E30-8743-DEA4A555C923}"/>
    <dgm:cxn modelId="{88ED6C36-866C-4FA8-A29F-5937DFEE64ED}" srcId="{9D0D6FD9-F7DB-4988-BCE6-9A20738777F1}" destId="{10F1D88A-9252-4DD3-8020-DCAC29E09DD1}" srcOrd="0" destOrd="0" parTransId="{237638C2-937C-4AC6-8015-2C9129295910}" sibTransId="{4BD917A5-62F5-4D32-AD2F-5C71FED1B61F}"/>
    <dgm:cxn modelId="{07F09136-DCAF-4E35-B3FA-7EF3D0A406B3}" srcId="{DAF4C3C5-4BEE-48CA-BFA5-187969EB8532}" destId="{BBFC1FB9-BF5C-4BFA-BEB0-F509C409B1FF}" srcOrd="1" destOrd="0" parTransId="{E281C476-8973-4134-9621-4F25D0E576A7}" sibTransId="{8CFA7ACD-7C85-485C-BA8F-3748EE353E1A}"/>
    <dgm:cxn modelId="{AE0D3D37-A02D-4A1D-9E96-C30597E4F16E}" type="presOf" srcId="{02954839-1066-4D8F-8E97-CB598743113E}" destId="{5DBE3B63-84DB-4EAE-9307-666C41C9F09C}" srcOrd="0" destOrd="0" presId="urn:microsoft.com/office/officeart/2005/8/layout/hList1"/>
    <dgm:cxn modelId="{5973DC41-113C-46C7-B7FC-875A5A3BAB47}" srcId="{8776B90C-BE02-40E7-8E55-FB8C2A8B0EFA}" destId="{9D0D6FD9-F7DB-4988-BCE6-9A20738777F1}" srcOrd="4" destOrd="0" parTransId="{4241DCB1-8325-4CFD-90AA-55068E9A85F8}" sibTransId="{A64B4C4D-97A4-4AC4-9BD3-D651DB88C3A0}"/>
    <dgm:cxn modelId="{064DC844-28CD-48FE-BB67-4CA80B8CE5CF}" type="presOf" srcId="{F23EF19F-A03A-4FBB-9C4E-266A19E937BD}" destId="{CAD516E8-E179-401F-9141-E3E98F71A548}" srcOrd="0" destOrd="0" presId="urn:microsoft.com/office/officeart/2005/8/layout/hList1"/>
    <dgm:cxn modelId="{CB820C4B-07D4-4DA6-8596-0B5D5B8BE37E}" type="presOf" srcId="{0025BE09-5678-4E3B-84E3-5A3DA9947FDC}" destId="{5DBE3B63-84DB-4EAE-9307-666C41C9F09C}" srcOrd="0" destOrd="2" presId="urn:microsoft.com/office/officeart/2005/8/layout/hList1"/>
    <dgm:cxn modelId="{707F186F-D02B-4B84-957E-68DBEFBBD67A}" type="presOf" srcId="{9D0D6FD9-F7DB-4988-BCE6-9A20738777F1}" destId="{095681C0-58B6-491E-9171-236AD40CCB9D}" srcOrd="0" destOrd="0" presId="urn:microsoft.com/office/officeart/2005/8/layout/hList1"/>
    <dgm:cxn modelId="{0F504471-35A7-4DC9-AD51-285F26149A7D}" type="presOf" srcId="{3A876799-13DB-4EE3-A90E-C2395C0D0819}" destId="{C50D9ADA-FA88-41B5-B773-A4F9F23F111F}" srcOrd="0" destOrd="2" presId="urn:microsoft.com/office/officeart/2005/8/layout/hList1"/>
    <dgm:cxn modelId="{CA258178-DA08-4CDB-B08A-A3EA9EF41071}" type="presOf" srcId="{8776B90C-BE02-40E7-8E55-FB8C2A8B0EFA}" destId="{74457E14-091C-414E-9BCD-3D95F552DE1D}" srcOrd="0" destOrd="0" presId="urn:microsoft.com/office/officeart/2005/8/layout/hList1"/>
    <dgm:cxn modelId="{3C07355A-7DA1-4080-9896-22D2C3DEC01F}" type="presOf" srcId="{C2C57AF8-63CA-4C92-BD2C-1A04EFE6F931}" destId="{C50D9ADA-FA88-41B5-B773-A4F9F23F111F}" srcOrd="0" destOrd="1" presId="urn:microsoft.com/office/officeart/2005/8/layout/hList1"/>
    <dgm:cxn modelId="{FF6BFF7E-76DB-4EA6-B482-7B24F4DCDC4A}" srcId="{8776B90C-BE02-40E7-8E55-FB8C2A8B0EFA}" destId="{DAF4C3C5-4BEE-48CA-BFA5-187969EB8532}" srcOrd="3" destOrd="0" parTransId="{1DA57FCD-5AB6-4BFF-B2C9-10F2AB9A82BF}" sibTransId="{60ACFDC8-C620-4082-9163-CF3DAD58B760}"/>
    <dgm:cxn modelId="{EA4A458B-1257-4FB6-A8B2-BE6153C3BF69}" type="presOf" srcId="{2645164F-9FDE-48E3-9655-E33039D5EF12}" destId="{40FA8A75-3A2D-48D1-B57D-7B5FA2881E30}" srcOrd="0" destOrd="1" presId="urn:microsoft.com/office/officeart/2005/8/layout/hList1"/>
    <dgm:cxn modelId="{7AC70890-DC03-4B28-9662-B7AB6070A986}" type="presOf" srcId="{E4890ED7-1AAA-410C-AC38-8CCCB5CEAAB8}" destId="{F120A60A-A273-43EC-B053-5505695131DE}" srcOrd="0" destOrd="0" presId="urn:microsoft.com/office/officeart/2005/8/layout/hList1"/>
    <dgm:cxn modelId="{E3D0659A-F421-4DD0-9ABF-79E2CD52716B}" srcId="{DAF4C3C5-4BEE-48CA-BFA5-187969EB8532}" destId="{8A97710F-9874-4C22-9226-C038EB9268A3}" srcOrd="0" destOrd="0" parTransId="{A3AD3F55-9B08-4C8F-90A8-06D86D9903AA}" sibTransId="{D17500DC-419F-4869-9FBC-F2320143F5BD}"/>
    <dgm:cxn modelId="{2172F39B-A9FF-45F7-9333-AA6DADB94D32}" type="presOf" srcId="{8A97710F-9874-4C22-9226-C038EB9268A3}" destId="{4460277A-22F9-4DF7-AA2E-EB0F8780022D}" srcOrd="0" destOrd="0" presId="urn:microsoft.com/office/officeart/2005/8/layout/hList1"/>
    <dgm:cxn modelId="{EA47BB9D-5308-47EB-A010-DAECDC161F2B}" srcId="{D6FFB5E4-54C8-4BCF-8DC1-20424E658FAB}" destId="{128CB4D2-70FE-4DB6-8F21-68E15CBFFFFF}" srcOrd="1" destOrd="0" parTransId="{D616C73E-1679-44EE-98D1-721CD81CDC88}" sibTransId="{59F1ADA3-344E-4AB4-BA4C-912867241F39}"/>
    <dgm:cxn modelId="{0705A1A7-0CC3-4101-9033-42B3CA63FB68}" srcId="{F23EF19F-A03A-4FBB-9C4E-266A19E937BD}" destId="{C2C57AF8-63CA-4C92-BD2C-1A04EFE6F931}" srcOrd="1" destOrd="0" parTransId="{63DE6FF2-700D-4910-8694-7965ED611876}" sibTransId="{361AE34F-3A2B-43E9-80DB-D54AF9EC0D94}"/>
    <dgm:cxn modelId="{0DD14EA8-FAA9-4E8A-87CF-D3C568D9E861}" srcId="{D6FFB5E4-54C8-4BCF-8DC1-20424E658FAB}" destId="{0025BE09-5678-4E3B-84E3-5A3DA9947FDC}" srcOrd="2" destOrd="0" parTransId="{6115474C-8539-4B48-967F-89E3823AB2F4}" sibTransId="{1125CA26-A302-4DA6-AC37-49E4BAD18FEE}"/>
    <dgm:cxn modelId="{EC0512AA-2EF6-4BC9-A6D3-C5DFF24D9402}" type="presOf" srcId="{F4F87B1A-29F3-4737-9D27-7E01B210F06D}" destId="{C50D9ADA-FA88-41B5-B773-A4F9F23F111F}" srcOrd="0" destOrd="0" presId="urn:microsoft.com/office/officeart/2005/8/layout/hList1"/>
    <dgm:cxn modelId="{2D6E08AD-A88F-4DA2-B906-3F0154E95362}" type="presOf" srcId="{10F1D88A-9252-4DD3-8020-DCAC29E09DD1}" destId="{01CFE799-000A-4FC9-83F7-E62671C9BA7C}" srcOrd="0" destOrd="0" presId="urn:microsoft.com/office/officeart/2005/8/layout/hList1"/>
    <dgm:cxn modelId="{0D6755BC-AB15-48F1-8069-A5D0346DF6C4}" srcId="{E4890ED7-1AAA-410C-AC38-8CCCB5CEAAB8}" destId="{2645164F-9FDE-48E3-9655-E33039D5EF12}" srcOrd="1" destOrd="0" parTransId="{1400951F-6AD2-43F0-B303-4F751D1E95D6}" sibTransId="{E5761127-0E51-4DA6-BA66-04873E1B1B9E}"/>
    <dgm:cxn modelId="{7ED688BE-7FC1-4B7E-B8D7-092D1B3304CF}" srcId="{8776B90C-BE02-40E7-8E55-FB8C2A8B0EFA}" destId="{F23EF19F-A03A-4FBB-9C4E-266A19E937BD}" srcOrd="2" destOrd="0" parTransId="{AED539AA-963B-48D2-B57B-B17E3436B2B4}" sibTransId="{F27F61EF-445B-4739-BB75-334B0205FE61}"/>
    <dgm:cxn modelId="{A1C09CC7-6F32-4225-AD8D-24083E39567D}" type="presOf" srcId="{128CB4D2-70FE-4DB6-8F21-68E15CBFFFFF}" destId="{5DBE3B63-84DB-4EAE-9307-666C41C9F09C}" srcOrd="0" destOrd="1" presId="urn:microsoft.com/office/officeart/2005/8/layout/hList1"/>
    <dgm:cxn modelId="{B9D1C8D2-06D6-431D-9854-94C96DADEE07}" srcId="{F23EF19F-A03A-4FBB-9C4E-266A19E937BD}" destId="{3A876799-13DB-4EE3-A90E-C2395C0D0819}" srcOrd="2" destOrd="0" parTransId="{79ADD66E-FC89-40D4-A9A6-97DD4770E41A}" sibTransId="{2130CA9D-E5BC-49F5-A39F-F2663BDB520E}"/>
    <dgm:cxn modelId="{0BB748DB-353E-41A7-85F5-13D933EA0421}" srcId="{F23EF19F-A03A-4FBB-9C4E-266A19E937BD}" destId="{F4F87B1A-29F3-4737-9D27-7E01B210F06D}" srcOrd="0" destOrd="0" parTransId="{BD70A0DE-ADED-42C0-9A56-C678788490F3}" sibTransId="{89628153-467A-4048-93B4-C8D35A1CE5CD}"/>
    <dgm:cxn modelId="{A363AAE3-3F9C-42A0-999D-79E95831B955}" type="presOf" srcId="{D6FFB5E4-54C8-4BCF-8DC1-20424E658FAB}" destId="{5F1D4780-2B04-41F7-BD80-4BF87D967C39}" srcOrd="0" destOrd="0" presId="urn:microsoft.com/office/officeart/2005/8/layout/hList1"/>
    <dgm:cxn modelId="{EE5E70EB-6C15-47B3-8267-7E79E96072C4}" type="presOf" srcId="{DAF4C3C5-4BEE-48CA-BFA5-187969EB8532}" destId="{8FA5E99A-B16F-4C75-892A-C9A05D307DEF}" srcOrd="0" destOrd="0" presId="urn:microsoft.com/office/officeart/2005/8/layout/hList1"/>
    <dgm:cxn modelId="{157E77F1-FDFE-4293-A37D-ECB6C40CCF6B}" type="presOf" srcId="{BBFC1FB9-BF5C-4BFA-BEB0-F509C409B1FF}" destId="{4460277A-22F9-4DF7-AA2E-EB0F8780022D}" srcOrd="0" destOrd="1" presId="urn:microsoft.com/office/officeart/2005/8/layout/hList1"/>
    <dgm:cxn modelId="{6C7876FE-6844-475D-A6DC-FA1D466A9030}" srcId="{D6FFB5E4-54C8-4BCF-8DC1-20424E658FAB}" destId="{02954839-1066-4D8F-8E97-CB598743113E}" srcOrd="0" destOrd="0" parTransId="{9B7341A1-8599-4850-8670-F8D8E430AC1A}" sibTransId="{4DFFD9CB-5597-43C3-9EC5-1DB391B526E8}"/>
    <dgm:cxn modelId="{07E7D0FE-D2D2-4393-A978-DEDEDA32CAD0}" srcId="{E4890ED7-1AAA-410C-AC38-8CCCB5CEAAB8}" destId="{4E268A3B-95E3-4A53-BC81-2BA38FAEF6C0}" srcOrd="0" destOrd="0" parTransId="{1187B454-E947-43F7-AB67-EFDBA45501B0}" sibTransId="{17A74F83-2459-4AC7-A1D3-073C6A2E5DDF}"/>
    <dgm:cxn modelId="{8B9922FA-AA54-4CE3-8455-EAE0295CE5FE}" type="presParOf" srcId="{74457E14-091C-414E-9BCD-3D95F552DE1D}" destId="{BB9EC803-93DA-4FFF-9C14-3138BAE257DC}" srcOrd="0" destOrd="0" presId="urn:microsoft.com/office/officeart/2005/8/layout/hList1"/>
    <dgm:cxn modelId="{5ADBBCE7-E6E2-40A5-A15C-EB5DEE9E1F7E}" type="presParOf" srcId="{BB9EC803-93DA-4FFF-9C14-3138BAE257DC}" destId="{F120A60A-A273-43EC-B053-5505695131DE}" srcOrd="0" destOrd="0" presId="urn:microsoft.com/office/officeart/2005/8/layout/hList1"/>
    <dgm:cxn modelId="{BB1FAAA2-1300-4B22-AD32-32F50C5033F3}" type="presParOf" srcId="{BB9EC803-93DA-4FFF-9C14-3138BAE257DC}" destId="{40FA8A75-3A2D-48D1-B57D-7B5FA2881E30}" srcOrd="1" destOrd="0" presId="urn:microsoft.com/office/officeart/2005/8/layout/hList1"/>
    <dgm:cxn modelId="{E0EE03DA-FB8E-40C6-8384-8D2018E62D54}" type="presParOf" srcId="{74457E14-091C-414E-9BCD-3D95F552DE1D}" destId="{529C31B5-8E49-45DF-88C8-F29CABE95938}" srcOrd="1" destOrd="0" presId="urn:microsoft.com/office/officeart/2005/8/layout/hList1"/>
    <dgm:cxn modelId="{7D8C7C37-A0B2-40EA-A2D3-742A99744637}" type="presParOf" srcId="{74457E14-091C-414E-9BCD-3D95F552DE1D}" destId="{1B86098F-EE54-490A-9648-BB05AC39B1F3}" srcOrd="2" destOrd="0" presId="urn:microsoft.com/office/officeart/2005/8/layout/hList1"/>
    <dgm:cxn modelId="{4EAEAD9D-7AA0-4072-82EB-AE8D91A3DDAA}" type="presParOf" srcId="{1B86098F-EE54-490A-9648-BB05AC39B1F3}" destId="{5F1D4780-2B04-41F7-BD80-4BF87D967C39}" srcOrd="0" destOrd="0" presId="urn:microsoft.com/office/officeart/2005/8/layout/hList1"/>
    <dgm:cxn modelId="{9252F870-E16C-410F-B9DE-B9D1DE3C8BAA}" type="presParOf" srcId="{1B86098F-EE54-490A-9648-BB05AC39B1F3}" destId="{5DBE3B63-84DB-4EAE-9307-666C41C9F09C}" srcOrd="1" destOrd="0" presId="urn:microsoft.com/office/officeart/2005/8/layout/hList1"/>
    <dgm:cxn modelId="{1F53BE5B-EBF2-4ACA-9B79-7B95A331AE2C}" type="presParOf" srcId="{74457E14-091C-414E-9BCD-3D95F552DE1D}" destId="{E9B93567-B727-4199-80F6-258B1124AF0C}" srcOrd="3" destOrd="0" presId="urn:microsoft.com/office/officeart/2005/8/layout/hList1"/>
    <dgm:cxn modelId="{C9C968C6-394D-4284-925A-EA8AFBE3A219}" type="presParOf" srcId="{74457E14-091C-414E-9BCD-3D95F552DE1D}" destId="{BC8660B1-E198-40D3-AE03-E8391E9778E9}" srcOrd="4" destOrd="0" presId="urn:microsoft.com/office/officeart/2005/8/layout/hList1"/>
    <dgm:cxn modelId="{0EFA23F7-2AC1-4218-BFAF-582C2CA1ACB0}" type="presParOf" srcId="{BC8660B1-E198-40D3-AE03-E8391E9778E9}" destId="{CAD516E8-E179-401F-9141-E3E98F71A548}" srcOrd="0" destOrd="0" presId="urn:microsoft.com/office/officeart/2005/8/layout/hList1"/>
    <dgm:cxn modelId="{85EA97AE-47AA-46B8-8837-65815295CAD1}" type="presParOf" srcId="{BC8660B1-E198-40D3-AE03-E8391E9778E9}" destId="{C50D9ADA-FA88-41B5-B773-A4F9F23F111F}" srcOrd="1" destOrd="0" presId="urn:microsoft.com/office/officeart/2005/8/layout/hList1"/>
    <dgm:cxn modelId="{F63DE35A-2EE3-4076-9E22-A63500DAFE6F}" type="presParOf" srcId="{74457E14-091C-414E-9BCD-3D95F552DE1D}" destId="{83A18F78-2C18-414B-8917-9012B0405E06}" srcOrd="5" destOrd="0" presId="urn:microsoft.com/office/officeart/2005/8/layout/hList1"/>
    <dgm:cxn modelId="{8DCBE079-DA94-405A-84DD-02044471771A}" type="presParOf" srcId="{74457E14-091C-414E-9BCD-3D95F552DE1D}" destId="{02674806-0B0E-4CF4-985D-4AE96099AF2E}" srcOrd="6" destOrd="0" presId="urn:microsoft.com/office/officeart/2005/8/layout/hList1"/>
    <dgm:cxn modelId="{4E1CFFB6-8AF3-4172-B674-FAFE953E4713}" type="presParOf" srcId="{02674806-0B0E-4CF4-985D-4AE96099AF2E}" destId="{8FA5E99A-B16F-4C75-892A-C9A05D307DEF}" srcOrd="0" destOrd="0" presId="urn:microsoft.com/office/officeart/2005/8/layout/hList1"/>
    <dgm:cxn modelId="{454ED285-CBE3-4B9F-B430-3CD66CD7A0E9}" type="presParOf" srcId="{02674806-0B0E-4CF4-985D-4AE96099AF2E}" destId="{4460277A-22F9-4DF7-AA2E-EB0F8780022D}" srcOrd="1" destOrd="0" presId="urn:microsoft.com/office/officeart/2005/8/layout/hList1"/>
    <dgm:cxn modelId="{AEA4B719-0265-4D06-87DF-27EA0FD09068}" type="presParOf" srcId="{74457E14-091C-414E-9BCD-3D95F552DE1D}" destId="{DFE19195-6BF0-4858-93E8-19E9255CFF8C}" srcOrd="7" destOrd="0" presId="urn:microsoft.com/office/officeart/2005/8/layout/hList1"/>
    <dgm:cxn modelId="{68A34464-85AD-46C1-A0D4-544A964E3435}" type="presParOf" srcId="{74457E14-091C-414E-9BCD-3D95F552DE1D}" destId="{1EB71E66-0B63-4C3E-9919-825A4E2129C8}" srcOrd="8" destOrd="0" presId="urn:microsoft.com/office/officeart/2005/8/layout/hList1"/>
    <dgm:cxn modelId="{635AEAD4-6E66-4D85-A0CA-D2DE370A83E2}" type="presParOf" srcId="{1EB71E66-0B63-4C3E-9919-825A4E2129C8}" destId="{095681C0-58B6-491E-9171-236AD40CCB9D}" srcOrd="0" destOrd="0" presId="urn:microsoft.com/office/officeart/2005/8/layout/hList1"/>
    <dgm:cxn modelId="{241BD847-3A19-4651-9518-D167466E6EC5}" type="presParOf" srcId="{1EB71E66-0B63-4C3E-9919-825A4E2129C8}" destId="{01CFE799-000A-4FC9-83F7-E62671C9BA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76B90C-BE02-40E7-8E55-FB8C2A8B0EFA}" type="doc">
      <dgm:prSet loTypeId="urn:microsoft.com/office/officeart/2005/8/layout/hList1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fr-CA"/>
        </a:p>
      </dgm:t>
    </dgm:pt>
    <dgm:pt modelId="{E4890ED7-1AAA-410C-AC38-8CCCB5CEAAB8}">
      <dgm:prSet phldrT="[Texte]" phldr="0"/>
      <dgm:spPr/>
      <dgm:t>
        <a:bodyPr/>
        <a:lstStyle/>
        <a:p>
          <a:r>
            <a:rPr lang="fr-CA" dirty="0"/>
            <a:t>Point de départ</a:t>
          </a:r>
        </a:p>
      </dgm:t>
    </dgm:pt>
    <dgm:pt modelId="{CB6B17AD-F88F-4F25-A165-E96F12191997}" type="parTrans" cxnId="{85186C2C-0007-4EED-8F76-766CD942370A}">
      <dgm:prSet/>
      <dgm:spPr/>
      <dgm:t>
        <a:bodyPr/>
        <a:lstStyle/>
        <a:p>
          <a:endParaRPr lang="fr-CA"/>
        </a:p>
      </dgm:t>
    </dgm:pt>
    <dgm:pt modelId="{3C533B0F-B841-4573-9F9E-5111DB97A8F9}" type="sibTrans" cxnId="{85186C2C-0007-4EED-8F76-766CD942370A}">
      <dgm:prSet/>
      <dgm:spPr/>
      <dgm:t>
        <a:bodyPr/>
        <a:lstStyle/>
        <a:p>
          <a:endParaRPr lang="fr-CA"/>
        </a:p>
      </dgm:t>
    </dgm:pt>
    <dgm:pt modelId="{4E268A3B-95E3-4A53-BC81-2BA38FAEF6C0}">
      <dgm:prSet phldrT="[Texte]" phldr="0" custT="1"/>
      <dgm:spPr/>
      <dgm:t>
        <a:bodyPr/>
        <a:lstStyle/>
        <a:p>
          <a:r>
            <a:rPr lang="fr-CA" sz="1800" dirty="0"/>
            <a:t>Possibilité d’obtenir dans les 12 mois : </a:t>
          </a:r>
          <a:br>
            <a:rPr lang="fr-CA" sz="1800" dirty="0"/>
          </a:br>
          <a:r>
            <a:rPr lang="fr-CA" sz="1800" dirty="0"/>
            <a:t>2 500 kg</a:t>
          </a:r>
        </a:p>
      </dgm:t>
    </dgm:pt>
    <dgm:pt modelId="{1187B454-E947-43F7-AB67-EFDBA45501B0}" type="parTrans" cxnId="{07E7D0FE-D2D2-4393-A978-DEDEDA32CAD0}">
      <dgm:prSet/>
      <dgm:spPr/>
      <dgm:t>
        <a:bodyPr/>
        <a:lstStyle/>
        <a:p>
          <a:endParaRPr lang="fr-CA"/>
        </a:p>
      </dgm:t>
    </dgm:pt>
    <dgm:pt modelId="{17A74F83-2459-4AC7-A1D3-073C6A2E5DDF}" type="sibTrans" cxnId="{07E7D0FE-D2D2-4393-A978-DEDEDA32CAD0}">
      <dgm:prSet/>
      <dgm:spPr/>
      <dgm:t>
        <a:bodyPr/>
        <a:lstStyle/>
        <a:p>
          <a:endParaRPr lang="fr-CA"/>
        </a:p>
      </dgm:t>
    </dgm:pt>
    <dgm:pt modelId="{D6FFB5E4-54C8-4BCF-8DC1-20424E658FAB}">
      <dgm:prSet phldrT="[Texte]" phldr="0"/>
      <dgm:spPr/>
      <dgm:t>
        <a:bodyPr/>
        <a:lstStyle/>
        <a:p>
          <a:r>
            <a:rPr lang="fr-CA" dirty="0"/>
            <a:t>Mois 1</a:t>
          </a:r>
        </a:p>
      </dgm:t>
    </dgm:pt>
    <dgm:pt modelId="{294DCF51-AF6C-4FBB-9827-F36FC42C9AD8}" type="parTrans" cxnId="{D679AC2E-3F49-45A3-BD42-DF486D37C77A}">
      <dgm:prSet/>
      <dgm:spPr/>
      <dgm:t>
        <a:bodyPr/>
        <a:lstStyle/>
        <a:p>
          <a:endParaRPr lang="fr-CA"/>
        </a:p>
      </dgm:t>
    </dgm:pt>
    <dgm:pt modelId="{4E4B27E1-D49F-4E30-8743-DEA4A555C923}" type="sibTrans" cxnId="{D679AC2E-3F49-45A3-BD42-DF486D37C77A}">
      <dgm:prSet/>
      <dgm:spPr/>
      <dgm:t>
        <a:bodyPr/>
        <a:lstStyle/>
        <a:p>
          <a:endParaRPr lang="fr-CA"/>
        </a:p>
      </dgm:t>
    </dgm:pt>
    <dgm:pt modelId="{02954839-1066-4D8F-8E97-CB598743113E}">
      <dgm:prSet phldrT="[Texte]" phldr="0"/>
      <dgm:spPr/>
      <dgm:t>
        <a:bodyPr/>
        <a:lstStyle/>
        <a:p>
          <a:r>
            <a:rPr lang="fr-CA" dirty="0"/>
            <a:t>Peut obtenir 2 500 kg</a:t>
          </a:r>
        </a:p>
      </dgm:t>
    </dgm:pt>
    <dgm:pt modelId="{9B7341A1-8599-4850-8670-F8D8E430AC1A}" type="parTrans" cxnId="{6C7876FE-6844-475D-A6DC-FA1D466A9030}">
      <dgm:prSet/>
      <dgm:spPr/>
      <dgm:t>
        <a:bodyPr/>
        <a:lstStyle/>
        <a:p>
          <a:endParaRPr lang="fr-CA"/>
        </a:p>
      </dgm:t>
    </dgm:pt>
    <dgm:pt modelId="{4DFFD9CB-5597-43C3-9EC5-1DB391B526E8}" type="sibTrans" cxnId="{6C7876FE-6844-475D-A6DC-FA1D466A9030}">
      <dgm:prSet/>
      <dgm:spPr/>
      <dgm:t>
        <a:bodyPr/>
        <a:lstStyle/>
        <a:p>
          <a:endParaRPr lang="fr-CA"/>
        </a:p>
      </dgm:t>
    </dgm:pt>
    <dgm:pt modelId="{0025BE09-5678-4E3B-84E3-5A3DA9947FDC}">
      <dgm:prSet phldrT="[Texte]" phldr="0"/>
      <dgm:spPr/>
      <dgm:t>
        <a:bodyPr/>
        <a:lstStyle/>
        <a:p>
          <a:r>
            <a:rPr lang="fr-CA" dirty="0"/>
            <a:t>Tolérance : </a:t>
          </a:r>
          <a:br>
            <a:rPr lang="fr-CA" dirty="0"/>
          </a:br>
          <a:r>
            <a:rPr lang="fr-CA" dirty="0"/>
            <a:t>-500 kg</a:t>
          </a:r>
        </a:p>
      </dgm:t>
    </dgm:pt>
    <dgm:pt modelId="{6115474C-8539-4B48-967F-89E3823AB2F4}" type="parTrans" cxnId="{0DD14EA8-FAA9-4E8A-87CF-D3C568D9E861}">
      <dgm:prSet/>
      <dgm:spPr/>
      <dgm:t>
        <a:bodyPr/>
        <a:lstStyle/>
        <a:p>
          <a:endParaRPr lang="fr-CA"/>
        </a:p>
      </dgm:t>
    </dgm:pt>
    <dgm:pt modelId="{1125CA26-A302-4DA6-AC37-49E4BAD18FEE}" type="sibTrans" cxnId="{0DD14EA8-FAA9-4E8A-87CF-D3C568D9E861}">
      <dgm:prSet/>
      <dgm:spPr/>
      <dgm:t>
        <a:bodyPr/>
        <a:lstStyle/>
        <a:p>
          <a:endParaRPr lang="fr-CA"/>
        </a:p>
      </dgm:t>
    </dgm:pt>
    <dgm:pt modelId="{F23EF19F-A03A-4FBB-9C4E-266A19E937BD}">
      <dgm:prSet phldrT="[Texte]" phldr="0"/>
      <dgm:spPr/>
      <dgm:t>
        <a:bodyPr/>
        <a:lstStyle/>
        <a:p>
          <a:r>
            <a:rPr lang="fr-CA" dirty="0"/>
            <a:t>Mois 2</a:t>
          </a:r>
        </a:p>
      </dgm:t>
    </dgm:pt>
    <dgm:pt modelId="{AED539AA-963B-48D2-B57B-B17E3436B2B4}" type="parTrans" cxnId="{7ED688BE-7FC1-4B7E-B8D7-092D1B3304CF}">
      <dgm:prSet/>
      <dgm:spPr/>
      <dgm:t>
        <a:bodyPr/>
        <a:lstStyle/>
        <a:p>
          <a:endParaRPr lang="fr-CA"/>
        </a:p>
      </dgm:t>
    </dgm:pt>
    <dgm:pt modelId="{F27F61EF-445B-4739-BB75-334B0205FE61}" type="sibTrans" cxnId="{7ED688BE-7FC1-4B7E-B8D7-092D1B3304CF}">
      <dgm:prSet/>
      <dgm:spPr/>
      <dgm:t>
        <a:bodyPr/>
        <a:lstStyle/>
        <a:p>
          <a:endParaRPr lang="fr-CA"/>
        </a:p>
      </dgm:t>
    </dgm:pt>
    <dgm:pt modelId="{F4F87B1A-29F3-4737-9D27-7E01B210F06D}">
      <dgm:prSet phldrT="[Texte]" phldr="0"/>
      <dgm:spPr/>
      <dgm:t>
        <a:bodyPr/>
        <a:lstStyle/>
        <a:p>
          <a:r>
            <a:rPr lang="fr-CA" dirty="0"/>
            <a:t>Peut obtenir 1 000 kg</a:t>
          </a:r>
        </a:p>
      </dgm:t>
    </dgm:pt>
    <dgm:pt modelId="{BD70A0DE-ADED-42C0-9A56-C678788490F3}" type="parTrans" cxnId="{0BB748DB-353E-41A7-85F5-13D933EA0421}">
      <dgm:prSet/>
      <dgm:spPr/>
      <dgm:t>
        <a:bodyPr/>
        <a:lstStyle/>
        <a:p>
          <a:endParaRPr lang="fr-CA"/>
        </a:p>
      </dgm:t>
    </dgm:pt>
    <dgm:pt modelId="{89628153-467A-4048-93B4-C8D35A1CE5CD}" type="sibTrans" cxnId="{0BB748DB-353E-41A7-85F5-13D933EA0421}">
      <dgm:prSet/>
      <dgm:spPr/>
      <dgm:t>
        <a:bodyPr/>
        <a:lstStyle/>
        <a:p>
          <a:endParaRPr lang="fr-CA"/>
        </a:p>
      </dgm:t>
    </dgm:pt>
    <dgm:pt modelId="{C2C57AF8-63CA-4C92-BD2C-1A04EFE6F931}">
      <dgm:prSet phldrT="[Texte]" phldr="0"/>
      <dgm:spPr/>
      <dgm:t>
        <a:bodyPr/>
        <a:lstStyle/>
        <a:p>
          <a:r>
            <a:rPr lang="fr-CA" dirty="0"/>
            <a:t>Obtient </a:t>
          </a:r>
          <a:br>
            <a:rPr lang="fr-CA" dirty="0"/>
          </a:br>
          <a:r>
            <a:rPr lang="fr-CA" dirty="0"/>
            <a:t>1 000 kg</a:t>
          </a:r>
        </a:p>
      </dgm:t>
    </dgm:pt>
    <dgm:pt modelId="{63DE6FF2-700D-4910-8694-7965ED611876}" type="parTrans" cxnId="{0705A1A7-0CC3-4101-9033-42B3CA63FB68}">
      <dgm:prSet/>
      <dgm:spPr/>
      <dgm:t>
        <a:bodyPr/>
        <a:lstStyle/>
        <a:p>
          <a:endParaRPr lang="fr-CA"/>
        </a:p>
      </dgm:t>
    </dgm:pt>
    <dgm:pt modelId="{361AE34F-3A2B-43E9-80DB-D54AF9EC0D94}" type="sibTrans" cxnId="{0705A1A7-0CC3-4101-9033-42B3CA63FB68}">
      <dgm:prSet/>
      <dgm:spPr/>
      <dgm:t>
        <a:bodyPr/>
        <a:lstStyle/>
        <a:p>
          <a:endParaRPr lang="fr-CA"/>
        </a:p>
      </dgm:t>
    </dgm:pt>
    <dgm:pt modelId="{DAF4C3C5-4BEE-48CA-BFA5-187969EB8532}">
      <dgm:prSet/>
      <dgm:spPr/>
      <dgm:t>
        <a:bodyPr/>
        <a:lstStyle/>
        <a:p>
          <a:pPr rtl="0"/>
          <a:r>
            <a:rPr lang="fr-CA" dirty="0"/>
            <a:t>Mois 3</a:t>
          </a:r>
          <a:r>
            <a:rPr lang="fr-CA" dirty="0">
              <a:latin typeface="Calibri Light" panose="020F0302020204030204"/>
            </a:rPr>
            <a:t> à 12</a:t>
          </a:r>
          <a:endParaRPr lang="fr-CA" dirty="0"/>
        </a:p>
      </dgm:t>
    </dgm:pt>
    <dgm:pt modelId="{1DA57FCD-5AB6-4BFF-B2C9-10F2AB9A82BF}" type="parTrans" cxnId="{FF6BFF7E-76DB-4EA6-B482-7B24F4DCDC4A}">
      <dgm:prSet/>
      <dgm:spPr/>
      <dgm:t>
        <a:bodyPr/>
        <a:lstStyle/>
        <a:p>
          <a:endParaRPr lang="fr-CA"/>
        </a:p>
      </dgm:t>
    </dgm:pt>
    <dgm:pt modelId="{60ACFDC8-C620-4082-9163-CF3DAD58B760}" type="sibTrans" cxnId="{FF6BFF7E-76DB-4EA6-B482-7B24F4DCDC4A}">
      <dgm:prSet/>
      <dgm:spPr/>
      <dgm:t>
        <a:bodyPr/>
        <a:lstStyle/>
        <a:p>
          <a:endParaRPr lang="fr-CA"/>
        </a:p>
      </dgm:t>
    </dgm:pt>
    <dgm:pt modelId="{2645164F-9FDE-48E3-9655-E33039D5EF12}">
      <dgm:prSet phldrT="[Texte]" phldr="0" custT="1"/>
      <dgm:spPr/>
      <dgm:t>
        <a:bodyPr/>
        <a:lstStyle/>
        <a:p>
          <a:r>
            <a:rPr lang="fr-CA" sz="1800" dirty="0"/>
            <a:t>Tolérance : </a:t>
          </a:r>
          <a:br>
            <a:rPr lang="fr-CA" sz="1800" dirty="0"/>
          </a:br>
          <a:r>
            <a:rPr lang="fr-CA" sz="1800" dirty="0"/>
            <a:t>1 000 kg</a:t>
          </a:r>
        </a:p>
      </dgm:t>
    </dgm:pt>
    <dgm:pt modelId="{1400951F-6AD2-43F0-B303-4F751D1E95D6}" type="parTrans" cxnId="{0D6755BC-AB15-48F1-8069-A5D0346DF6C4}">
      <dgm:prSet/>
      <dgm:spPr/>
      <dgm:t>
        <a:bodyPr/>
        <a:lstStyle/>
        <a:p>
          <a:endParaRPr lang="fr-CA"/>
        </a:p>
      </dgm:t>
    </dgm:pt>
    <dgm:pt modelId="{E5761127-0E51-4DA6-BA66-04873E1B1B9E}" type="sibTrans" cxnId="{0D6755BC-AB15-48F1-8069-A5D0346DF6C4}">
      <dgm:prSet/>
      <dgm:spPr/>
      <dgm:t>
        <a:bodyPr/>
        <a:lstStyle/>
        <a:p>
          <a:endParaRPr lang="fr-CA"/>
        </a:p>
      </dgm:t>
    </dgm:pt>
    <dgm:pt modelId="{128CB4D2-70FE-4DB6-8F21-68E15CBFFFFF}">
      <dgm:prSet phldrT="[Texte]" phldr="0"/>
      <dgm:spPr/>
      <dgm:t>
        <a:bodyPr/>
        <a:lstStyle/>
        <a:p>
          <a:r>
            <a:rPr lang="fr-CA" dirty="0"/>
            <a:t>Obtient </a:t>
          </a:r>
          <a:br>
            <a:rPr lang="fr-CA" dirty="0"/>
          </a:br>
          <a:r>
            <a:rPr lang="fr-CA" dirty="0"/>
            <a:t>1 500 kg</a:t>
          </a:r>
        </a:p>
      </dgm:t>
    </dgm:pt>
    <dgm:pt modelId="{D616C73E-1679-44EE-98D1-721CD81CDC88}" type="parTrans" cxnId="{EA47BB9D-5308-47EB-A010-DAECDC161F2B}">
      <dgm:prSet/>
      <dgm:spPr/>
      <dgm:t>
        <a:bodyPr/>
        <a:lstStyle/>
        <a:p>
          <a:endParaRPr lang="fr-CA"/>
        </a:p>
      </dgm:t>
    </dgm:pt>
    <dgm:pt modelId="{59F1ADA3-344E-4AB4-BA4C-912867241F39}" type="sibTrans" cxnId="{EA47BB9D-5308-47EB-A010-DAECDC161F2B}">
      <dgm:prSet/>
      <dgm:spPr/>
      <dgm:t>
        <a:bodyPr/>
        <a:lstStyle/>
        <a:p>
          <a:endParaRPr lang="fr-CA"/>
        </a:p>
      </dgm:t>
    </dgm:pt>
    <dgm:pt modelId="{3A876799-13DB-4EE3-A90E-C2395C0D0819}">
      <dgm:prSet phldrT="[Texte]" phldr="0"/>
      <dgm:spPr/>
      <dgm:t>
        <a:bodyPr/>
        <a:lstStyle/>
        <a:p>
          <a:r>
            <a:rPr lang="fr-CA" dirty="0"/>
            <a:t>Tolérance : </a:t>
          </a:r>
          <a:br>
            <a:rPr lang="fr-CA" dirty="0"/>
          </a:br>
          <a:r>
            <a:rPr lang="fr-CA" dirty="0"/>
            <a:t>-1 500 kg</a:t>
          </a:r>
        </a:p>
      </dgm:t>
    </dgm:pt>
    <dgm:pt modelId="{79ADD66E-FC89-40D4-A9A6-97DD4770E41A}" type="parTrans" cxnId="{B9D1C8D2-06D6-431D-9854-94C96DADEE07}">
      <dgm:prSet/>
      <dgm:spPr/>
      <dgm:t>
        <a:bodyPr/>
        <a:lstStyle/>
        <a:p>
          <a:endParaRPr lang="fr-CA"/>
        </a:p>
      </dgm:t>
    </dgm:pt>
    <dgm:pt modelId="{2130CA9D-E5BC-49F5-A39F-F2663BDB520E}" type="sibTrans" cxnId="{B9D1C8D2-06D6-431D-9854-94C96DADEE07}">
      <dgm:prSet/>
      <dgm:spPr/>
      <dgm:t>
        <a:bodyPr/>
        <a:lstStyle/>
        <a:p>
          <a:endParaRPr lang="fr-CA"/>
        </a:p>
      </dgm:t>
    </dgm:pt>
    <dgm:pt modelId="{8A97710F-9874-4C22-9226-C038EB9268A3}">
      <dgm:prSet/>
      <dgm:spPr/>
      <dgm:t>
        <a:bodyPr/>
        <a:lstStyle/>
        <a:p>
          <a:r>
            <a:rPr lang="fr-CA" dirty="0"/>
            <a:t>Peut obtenir 0 kg</a:t>
          </a:r>
        </a:p>
      </dgm:t>
    </dgm:pt>
    <dgm:pt modelId="{A3AD3F55-9B08-4C8F-90A8-06D86D9903AA}" type="parTrans" cxnId="{E3D0659A-F421-4DD0-9ABF-79E2CD52716B}">
      <dgm:prSet/>
      <dgm:spPr/>
      <dgm:t>
        <a:bodyPr/>
        <a:lstStyle/>
        <a:p>
          <a:endParaRPr lang="fr-CA"/>
        </a:p>
      </dgm:t>
    </dgm:pt>
    <dgm:pt modelId="{D17500DC-419F-4869-9FBC-F2320143F5BD}" type="sibTrans" cxnId="{E3D0659A-F421-4DD0-9ABF-79E2CD52716B}">
      <dgm:prSet/>
      <dgm:spPr/>
      <dgm:t>
        <a:bodyPr/>
        <a:lstStyle/>
        <a:p>
          <a:endParaRPr lang="fr-CA"/>
        </a:p>
      </dgm:t>
    </dgm:pt>
    <dgm:pt modelId="{BBFC1FB9-BF5C-4BFA-BEB0-F509C409B1FF}">
      <dgm:prSet/>
      <dgm:spPr/>
      <dgm:t>
        <a:bodyPr/>
        <a:lstStyle/>
        <a:p>
          <a:endParaRPr lang="fr-CA" dirty="0"/>
        </a:p>
      </dgm:t>
    </dgm:pt>
    <dgm:pt modelId="{E281C476-8973-4134-9621-4F25D0E576A7}" type="parTrans" cxnId="{07F09136-DCAF-4E35-B3FA-7EF3D0A406B3}">
      <dgm:prSet/>
      <dgm:spPr/>
      <dgm:t>
        <a:bodyPr/>
        <a:lstStyle/>
        <a:p>
          <a:endParaRPr lang="fr-CA"/>
        </a:p>
      </dgm:t>
    </dgm:pt>
    <dgm:pt modelId="{8CFA7ACD-7C85-485C-BA8F-3748EE353E1A}" type="sibTrans" cxnId="{07F09136-DCAF-4E35-B3FA-7EF3D0A406B3}">
      <dgm:prSet/>
      <dgm:spPr/>
      <dgm:t>
        <a:bodyPr/>
        <a:lstStyle/>
        <a:p>
          <a:endParaRPr lang="fr-CA"/>
        </a:p>
      </dgm:t>
    </dgm:pt>
    <dgm:pt modelId="{6A2FEF51-3F1E-4BDD-80D3-4AF3A394E983}">
      <dgm:prSet/>
      <dgm:spPr/>
      <dgm:t>
        <a:bodyPr/>
        <a:lstStyle/>
        <a:p>
          <a:r>
            <a:rPr lang="fr-CA" dirty="0"/>
            <a:t>Mois 13</a:t>
          </a:r>
        </a:p>
      </dgm:t>
    </dgm:pt>
    <dgm:pt modelId="{4C8F6FBB-CF71-4899-A2FC-24A48D7BDBCE}" type="parTrans" cxnId="{FC8C8613-D66A-440C-B78F-5F2DD4033CF8}">
      <dgm:prSet/>
      <dgm:spPr/>
      <dgm:t>
        <a:bodyPr/>
        <a:lstStyle/>
        <a:p>
          <a:endParaRPr lang="fr-CA"/>
        </a:p>
      </dgm:t>
    </dgm:pt>
    <dgm:pt modelId="{573DE934-9BA8-4D3C-9C76-DE991C57AAF7}" type="sibTrans" cxnId="{FC8C8613-D66A-440C-B78F-5F2DD4033CF8}">
      <dgm:prSet/>
      <dgm:spPr/>
      <dgm:t>
        <a:bodyPr/>
        <a:lstStyle/>
        <a:p>
          <a:endParaRPr lang="fr-CA"/>
        </a:p>
      </dgm:t>
    </dgm:pt>
    <dgm:pt modelId="{8459DC9F-AAA2-4060-B428-FFADF6F10935}">
      <dgm:prSet/>
      <dgm:spPr/>
      <dgm:t>
        <a:bodyPr/>
        <a:lstStyle/>
        <a:p>
          <a:r>
            <a:rPr lang="fr-CA" dirty="0"/>
            <a:t>Peut obtenir 1 500 kg</a:t>
          </a:r>
        </a:p>
      </dgm:t>
    </dgm:pt>
    <dgm:pt modelId="{D228BA52-847C-4220-8C31-5AD8F1095949}" type="parTrans" cxnId="{54ED3F36-0715-472B-8730-21A10ECF2828}">
      <dgm:prSet/>
      <dgm:spPr/>
      <dgm:t>
        <a:bodyPr/>
        <a:lstStyle/>
        <a:p>
          <a:endParaRPr lang="fr-CA"/>
        </a:p>
      </dgm:t>
    </dgm:pt>
    <dgm:pt modelId="{B8324C79-957C-48F4-B7DB-95AE4835122D}" type="sibTrans" cxnId="{54ED3F36-0715-472B-8730-21A10ECF2828}">
      <dgm:prSet/>
      <dgm:spPr/>
      <dgm:t>
        <a:bodyPr/>
        <a:lstStyle/>
        <a:p>
          <a:endParaRPr lang="fr-CA"/>
        </a:p>
      </dgm:t>
    </dgm:pt>
    <dgm:pt modelId="{74457E14-091C-414E-9BCD-3D95F552DE1D}" type="pres">
      <dgm:prSet presAssocID="{8776B90C-BE02-40E7-8E55-FB8C2A8B0EFA}" presName="Name0" presStyleCnt="0">
        <dgm:presLayoutVars>
          <dgm:dir/>
          <dgm:animLvl val="lvl"/>
          <dgm:resizeHandles val="exact"/>
        </dgm:presLayoutVars>
      </dgm:prSet>
      <dgm:spPr/>
    </dgm:pt>
    <dgm:pt modelId="{BB9EC803-93DA-4FFF-9C14-3138BAE257DC}" type="pres">
      <dgm:prSet presAssocID="{E4890ED7-1AAA-410C-AC38-8CCCB5CEAAB8}" presName="composite" presStyleCnt="0"/>
      <dgm:spPr/>
    </dgm:pt>
    <dgm:pt modelId="{F120A60A-A273-43EC-B053-5505695131DE}" type="pres">
      <dgm:prSet presAssocID="{E4890ED7-1AAA-410C-AC38-8CCCB5CEAAB8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40FA8A75-3A2D-48D1-B57D-7B5FA2881E30}" type="pres">
      <dgm:prSet presAssocID="{E4890ED7-1AAA-410C-AC38-8CCCB5CEAAB8}" presName="desTx" presStyleLbl="alignAccFollowNode1" presStyleIdx="0" presStyleCnt="5">
        <dgm:presLayoutVars>
          <dgm:bulletEnabled val="1"/>
        </dgm:presLayoutVars>
      </dgm:prSet>
      <dgm:spPr/>
    </dgm:pt>
    <dgm:pt modelId="{529C31B5-8E49-45DF-88C8-F29CABE95938}" type="pres">
      <dgm:prSet presAssocID="{3C533B0F-B841-4573-9F9E-5111DB97A8F9}" presName="space" presStyleCnt="0"/>
      <dgm:spPr/>
    </dgm:pt>
    <dgm:pt modelId="{1B86098F-EE54-490A-9648-BB05AC39B1F3}" type="pres">
      <dgm:prSet presAssocID="{D6FFB5E4-54C8-4BCF-8DC1-20424E658FAB}" presName="composite" presStyleCnt="0"/>
      <dgm:spPr/>
    </dgm:pt>
    <dgm:pt modelId="{5F1D4780-2B04-41F7-BD80-4BF87D967C39}" type="pres">
      <dgm:prSet presAssocID="{D6FFB5E4-54C8-4BCF-8DC1-20424E658FAB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DBE3B63-84DB-4EAE-9307-666C41C9F09C}" type="pres">
      <dgm:prSet presAssocID="{D6FFB5E4-54C8-4BCF-8DC1-20424E658FAB}" presName="desTx" presStyleLbl="alignAccFollowNode1" presStyleIdx="1" presStyleCnt="5">
        <dgm:presLayoutVars>
          <dgm:bulletEnabled val="1"/>
        </dgm:presLayoutVars>
      </dgm:prSet>
      <dgm:spPr/>
    </dgm:pt>
    <dgm:pt modelId="{E9B93567-B727-4199-80F6-258B1124AF0C}" type="pres">
      <dgm:prSet presAssocID="{4E4B27E1-D49F-4E30-8743-DEA4A555C923}" presName="space" presStyleCnt="0"/>
      <dgm:spPr/>
    </dgm:pt>
    <dgm:pt modelId="{BC8660B1-E198-40D3-AE03-E8391E9778E9}" type="pres">
      <dgm:prSet presAssocID="{F23EF19F-A03A-4FBB-9C4E-266A19E937BD}" presName="composite" presStyleCnt="0"/>
      <dgm:spPr/>
    </dgm:pt>
    <dgm:pt modelId="{CAD516E8-E179-401F-9141-E3E98F71A548}" type="pres">
      <dgm:prSet presAssocID="{F23EF19F-A03A-4FBB-9C4E-266A19E937BD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50D9ADA-FA88-41B5-B773-A4F9F23F111F}" type="pres">
      <dgm:prSet presAssocID="{F23EF19F-A03A-4FBB-9C4E-266A19E937BD}" presName="desTx" presStyleLbl="alignAccFollowNode1" presStyleIdx="2" presStyleCnt="5">
        <dgm:presLayoutVars>
          <dgm:bulletEnabled val="1"/>
        </dgm:presLayoutVars>
      </dgm:prSet>
      <dgm:spPr/>
    </dgm:pt>
    <dgm:pt modelId="{83A18F78-2C18-414B-8917-9012B0405E06}" type="pres">
      <dgm:prSet presAssocID="{F27F61EF-445B-4739-BB75-334B0205FE61}" presName="space" presStyleCnt="0"/>
      <dgm:spPr/>
    </dgm:pt>
    <dgm:pt modelId="{02674806-0B0E-4CF4-985D-4AE96099AF2E}" type="pres">
      <dgm:prSet presAssocID="{DAF4C3C5-4BEE-48CA-BFA5-187969EB8532}" presName="composite" presStyleCnt="0"/>
      <dgm:spPr/>
    </dgm:pt>
    <dgm:pt modelId="{8FA5E99A-B16F-4C75-892A-C9A05D307DEF}" type="pres">
      <dgm:prSet presAssocID="{DAF4C3C5-4BEE-48CA-BFA5-187969EB8532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460277A-22F9-4DF7-AA2E-EB0F8780022D}" type="pres">
      <dgm:prSet presAssocID="{DAF4C3C5-4BEE-48CA-BFA5-187969EB8532}" presName="desTx" presStyleLbl="alignAccFollowNode1" presStyleIdx="3" presStyleCnt="5">
        <dgm:presLayoutVars>
          <dgm:bulletEnabled val="1"/>
        </dgm:presLayoutVars>
      </dgm:prSet>
      <dgm:spPr/>
    </dgm:pt>
    <dgm:pt modelId="{DD953D47-D521-48E9-ABC4-B1178A58DE3F}" type="pres">
      <dgm:prSet presAssocID="{60ACFDC8-C620-4082-9163-CF3DAD58B760}" presName="space" presStyleCnt="0"/>
      <dgm:spPr/>
    </dgm:pt>
    <dgm:pt modelId="{CD57193C-2014-49D9-B02A-B1BA90FAB79B}" type="pres">
      <dgm:prSet presAssocID="{6A2FEF51-3F1E-4BDD-80D3-4AF3A394E983}" presName="composite" presStyleCnt="0"/>
      <dgm:spPr/>
    </dgm:pt>
    <dgm:pt modelId="{2FE3FB2B-B5BE-4805-9B81-BB9B6E10F871}" type="pres">
      <dgm:prSet presAssocID="{6A2FEF51-3F1E-4BDD-80D3-4AF3A394E983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7C7CB043-3875-4EAA-917A-58CC9A5EDE8B}" type="pres">
      <dgm:prSet presAssocID="{6A2FEF51-3F1E-4BDD-80D3-4AF3A394E983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FC8C8613-D66A-440C-B78F-5F2DD4033CF8}" srcId="{8776B90C-BE02-40E7-8E55-FB8C2A8B0EFA}" destId="{6A2FEF51-3F1E-4BDD-80D3-4AF3A394E983}" srcOrd="4" destOrd="0" parTransId="{4C8F6FBB-CF71-4899-A2FC-24A48D7BDBCE}" sibTransId="{573DE934-9BA8-4D3C-9C76-DE991C57AAF7}"/>
    <dgm:cxn modelId="{E71D562A-4BEE-42F2-A6CF-A475ACE5EFD5}" type="presOf" srcId="{4E268A3B-95E3-4A53-BC81-2BA38FAEF6C0}" destId="{40FA8A75-3A2D-48D1-B57D-7B5FA2881E30}" srcOrd="0" destOrd="0" presId="urn:microsoft.com/office/officeart/2005/8/layout/hList1"/>
    <dgm:cxn modelId="{85186C2C-0007-4EED-8F76-766CD942370A}" srcId="{8776B90C-BE02-40E7-8E55-FB8C2A8B0EFA}" destId="{E4890ED7-1AAA-410C-AC38-8CCCB5CEAAB8}" srcOrd="0" destOrd="0" parTransId="{CB6B17AD-F88F-4F25-A165-E96F12191997}" sibTransId="{3C533B0F-B841-4573-9F9E-5111DB97A8F9}"/>
    <dgm:cxn modelId="{D679AC2E-3F49-45A3-BD42-DF486D37C77A}" srcId="{8776B90C-BE02-40E7-8E55-FB8C2A8B0EFA}" destId="{D6FFB5E4-54C8-4BCF-8DC1-20424E658FAB}" srcOrd="1" destOrd="0" parTransId="{294DCF51-AF6C-4FBB-9827-F36FC42C9AD8}" sibTransId="{4E4B27E1-D49F-4E30-8743-DEA4A555C923}"/>
    <dgm:cxn modelId="{54ED3F36-0715-472B-8730-21A10ECF2828}" srcId="{6A2FEF51-3F1E-4BDD-80D3-4AF3A394E983}" destId="{8459DC9F-AAA2-4060-B428-FFADF6F10935}" srcOrd="0" destOrd="0" parTransId="{D228BA52-847C-4220-8C31-5AD8F1095949}" sibTransId="{B8324C79-957C-48F4-B7DB-95AE4835122D}"/>
    <dgm:cxn modelId="{07F09136-DCAF-4E35-B3FA-7EF3D0A406B3}" srcId="{DAF4C3C5-4BEE-48CA-BFA5-187969EB8532}" destId="{BBFC1FB9-BF5C-4BFA-BEB0-F509C409B1FF}" srcOrd="1" destOrd="0" parTransId="{E281C476-8973-4134-9621-4F25D0E576A7}" sibTransId="{8CFA7ACD-7C85-485C-BA8F-3748EE353E1A}"/>
    <dgm:cxn modelId="{AE0D3D37-A02D-4A1D-9E96-C30597E4F16E}" type="presOf" srcId="{02954839-1066-4D8F-8E97-CB598743113E}" destId="{5DBE3B63-84DB-4EAE-9307-666C41C9F09C}" srcOrd="0" destOrd="0" presId="urn:microsoft.com/office/officeart/2005/8/layout/hList1"/>
    <dgm:cxn modelId="{064DC844-28CD-48FE-BB67-4CA80B8CE5CF}" type="presOf" srcId="{F23EF19F-A03A-4FBB-9C4E-266A19E937BD}" destId="{CAD516E8-E179-401F-9141-E3E98F71A548}" srcOrd="0" destOrd="0" presId="urn:microsoft.com/office/officeart/2005/8/layout/hList1"/>
    <dgm:cxn modelId="{CB820C4B-07D4-4DA6-8596-0B5D5B8BE37E}" type="presOf" srcId="{0025BE09-5678-4E3B-84E3-5A3DA9947FDC}" destId="{5DBE3B63-84DB-4EAE-9307-666C41C9F09C}" srcOrd="0" destOrd="2" presId="urn:microsoft.com/office/officeart/2005/8/layout/hList1"/>
    <dgm:cxn modelId="{0F504471-35A7-4DC9-AD51-285F26149A7D}" type="presOf" srcId="{3A876799-13DB-4EE3-A90E-C2395C0D0819}" destId="{C50D9ADA-FA88-41B5-B773-A4F9F23F111F}" srcOrd="0" destOrd="2" presId="urn:microsoft.com/office/officeart/2005/8/layout/hList1"/>
    <dgm:cxn modelId="{CA258178-DA08-4CDB-B08A-A3EA9EF41071}" type="presOf" srcId="{8776B90C-BE02-40E7-8E55-FB8C2A8B0EFA}" destId="{74457E14-091C-414E-9BCD-3D95F552DE1D}" srcOrd="0" destOrd="0" presId="urn:microsoft.com/office/officeart/2005/8/layout/hList1"/>
    <dgm:cxn modelId="{3C07355A-7DA1-4080-9896-22D2C3DEC01F}" type="presOf" srcId="{C2C57AF8-63CA-4C92-BD2C-1A04EFE6F931}" destId="{C50D9ADA-FA88-41B5-B773-A4F9F23F111F}" srcOrd="0" destOrd="1" presId="urn:microsoft.com/office/officeart/2005/8/layout/hList1"/>
    <dgm:cxn modelId="{FF6BFF7E-76DB-4EA6-B482-7B24F4DCDC4A}" srcId="{8776B90C-BE02-40E7-8E55-FB8C2A8B0EFA}" destId="{DAF4C3C5-4BEE-48CA-BFA5-187969EB8532}" srcOrd="3" destOrd="0" parTransId="{1DA57FCD-5AB6-4BFF-B2C9-10F2AB9A82BF}" sibTransId="{60ACFDC8-C620-4082-9163-CF3DAD58B760}"/>
    <dgm:cxn modelId="{EA4A458B-1257-4FB6-A8B2-BE6153C3BF69}" type="presOf" srcId="{2645164F-9FDE-48E3-9655-E33039D5EF12}" destId="{40FA8A75-3A2D-48D1-B57D-7B5FA2881E30}" srcOrd="0" destOrd="1" presId="urn:microsoft.com/office/officeart/2005/8/layout/hList1"/>
    <dgm:cxn modelId="{7AC70890-DC03-4B28-9662-B7AB6070A986}" type="presOf" srcId="{E4890ED7-1AAA-410C-AC38-8CCCB5CEAAB8}" destId="{F120A60A-A273-43EC-B053-5505695131DE}" srcOrd="0" destOrd="0" presId="urn:microsoft.com/office/officeart/2005/8/layout/hList1"/>
    <dgm:cxn modelId="{E3D0659A-F421-4DD0-9ABF-79E2CD52716B}" srcId="{DAF4C3C5-4BEE-48CA-BFA5-187969EB8532}" destId="{8A97710F-9874-4C22-9226-C038EB9268A3}" srcOrd="0" destOrd="0" parTransId="{A3AD3F55-9B08-4C8F-90A8-06D86D9903AA}" sibTransId="{D17500DC-419F-4869-9FBC-F2320143F5BD}"/>
    <dgm:cxn modelId="{2172F39B-A9FF-45F7-9333-AA6DADB94D32}" type="presOf" srcId="{8A97710F-9874-4C22-9226-C038EB9268A3}" destId="{4460277A-22F9-4DF7-AA2E-EB0F8780022D}" srcOrd="0" destOrd="0" presId="urn:microsoft.com/office/officeart/2005/8/layout/hList1"/>
    <dgm:cxn modelId="{C733949D-9AAB-4672-9283-E01AC76294BC}" type="presOf" srcId="{8459DC9F-AAA2-4060-B428-FFADF6F10935}" destId="{7C7CB043-3875-4EAA-917A-58CC9A5EDE8B}" srcOrd="0" destOrd="0" presId="urn:microsoft.com/office/officeart/2005/8/layout/hList1"/>
    <dgm:cxn modelId="{EA47BB9D-5308-47EB-A010-DAECDC161F2B}" srcId="{D6FFB5E4-54C8-4BCF-8DC1-20424E658FAB}" destId="{128CB4D2-70FE-4DB6-8F21-68E15CBFFFFF}" srcOrd="1" destOrd="0" parTransId="{D616C73E-1679-44EE-98D1-721CD81CDC88}" sibTransId="{59F1ADA3-344E-4AB4-BA4C-912867241F39}"/>
    <dgm:cxn modelId="{0705A1A7-0CC3-4101-9033-42B3CA63FB68}" srcId="{F23EF19F-A03A-4FBB-9C4E-266A19E937BD}" destId="{C2C57AF8-63CA-4C92-BD2C-1A04EFE6F931}" srcOrd="1" destOrd="0" parTransId="{63DE6FF2-700D-4910-8694-7965ED611876}" sibTransId="{361AE34F-3A2B-43E9-80DB-D54AF9EC0D94}"/>
    <dgm:cxn modelId="{0DD14EA8-FAA9-4E8A-87CF-D3C568D9E861}" srcId="{D6FFB5E4-54C8-4BCF-8DC1-20424E658FAB}" destId="{0025BE09-5678-4E3B-84E3-5A3DA9947FDC}" srcOrd="2" destOrd="0" parTransId="{6115474C-8539-4B48-967F-89E3823AB2F4}" sibTransId="{1125CA26-A302-4DA6-AC37-49E4BAD18FEE}"/>
    <dgm:cxn modelId="{EC0512AA-2EF6-4BC9-A6D3-C5DFF24D9402}" type="presOf" srcId="{F4F87B1A-29F3-4737-9D27-7E01B210F06D}" destId="{C50D9ADA-FA88-41B5-B773-A4F9F23F111F}" srcOrd="0" destOrd="0" presId="urn:microsoft.com/office/officeart/2005/8/layout/hList1"/>
    <dgm:cxn modelId="{841B4BB5-CDD5-457D-B56C-4F6442A96585}" type="presOf" srcId="{6A2FEF51-3F1E-4BDD-80D3-4AF3A394E983}" destId="{2FE3FB2B-B5BE-4805-9B81-BB9B6E10F871}" srcOrd="0" destOrd="0" presId="urn:microsoft.com/office/officeart/2005/8/layout/hList1"/>
    <dgm:cxn modelId="{0D6755BC-AB15-48F1-8069-A5D0346DF6C4}" srcId="{E4890ED7-1AAA-410C-AC38-8CCCB5CEAAB8}" destId="{2645164F-9FDE-48E3-9655-E33039D5EF12}" srcOrd="1" destOrd="0" parTransId="{1400951F-6AD2-43F0-B303-4F751D1E95D6}" sibTransId="{E5761127-0E51-4DA6-BA66-04873E1B1B9E}"/>
    <dgm:cxn modelId="{7ED688BE-7FC1-4B7E-B8D7-092D1B3304CF}" srcId="{8776B90C-BE02-40E7-8E55-FB8C2A8B0EFA}" destId="{F23EF19F-A03A-4FBB-9C4E-266A19E937BD}" srcOrd="2" destOrd="0" parTransId="{AED539AA-963B-48D2-B57B-B17E3436B2B4}" sibTransId="{F27F61EF-445B-4739-BB75-334B0205FE61}"/>
    <dgm:cxn modelId="{A1C09CC7-6F32-4225-AD8D-24083E39567D}" type="presOf" srcId="{128CB4D2-70FE-4DB6-8F21-68E15CBFFFFF}" destId="{5DBE3B63-84DB-4EAE-9307-666C41C9F09C}" srcOrd="0" destOrd="1" presId="urn:microsoft.com/office/officeart/2005/8/layout/hList1"/>
    <dgm:cxn modelId="{B9D1C8D2-06D6-431D-9854-94C96DADEE07}" srcId="{F23EF19F-A03A-4FBB-9C4E-266A19E937BD}" destId="{3A876799-13DB-4EE3-A90E-C2395C0D0819}" srcOrd="2" destOrd="0" parTransId="{79ADD66E-FC89-40D4-A9A6-97DD4770E41A}" sibTransId="{2130CA9D-E5BC-49F5-A39F-F2663BDB520E}"/>
    <dgm:cxn modelId="{0BB748DB-353E-41A7-85F5-13D933EA0421}" srcId="{F23EF19F-A03A-4FBB-9C4E-266A19E937BD}" destId="{F4F87B1A-29F3-4737-9D27-7E01B210F06D}" srcOrd="0" destOrd="0" parTransId="{BD70A0DE-ADED-42C0-9A56-C678788490F3}" sibTransId="{89628153-467A-4048-93B4-C8D35A1CE5CD}"/>
    <dgm:cxn modelId="{A363AAE3-3F9C-42A0-999D-79E95831B955}" type="presOf" srcId="{D6FFB5E4-54C8-4BCF-8DC1-20424E658FAB}" destId="{5F1D4780-2B04-41F7-BD80-4BF87D967C39}" srcOrd="0" destOrd="0" presId="urn:microsoft.com/office/officeart/2005/8/layout/hList1"/>
    <dgm:cxn modelId="{EE5E70EB-6C15-47B3-8267-7E79E96072C4}" type="presOf" srcId="{DAF4C3C5-4BEE-48CA-BFA5-187969EB8532}" destId="{8FA5E99A-B16F-4C75-892A-C9A05D307DEF}" srcOrd="0" destOrd="0" presId="urn:microsoft.com/office/officeart/2005/8/layout/hList1"/>
    <dgm:cxn modelId="{157E77F1-FDFE-4293-A37D-ECB6C40CCF6B}" type="presOf" srcId="{BBFC1FB9-BF5C-4BFA-BEB0-F509C409B1FF}" destId="{4460277A-22F9-4DF7-AA2E-EB0F8780022D}" srcOrd="0" destOrd="1" presId="urn:microsoft.com/office/officeart/2005/8/layout/hList1"/>
    <dgm:cxn modelId="{6C7876FE-6844-475D-A6DC-FA1D466A9030}" srcId="{D6FFB5E4-54C8-4BCF-8DC1-20424E658FAB}" destId="{02954839-1066-4D8F-8E97-CB598743113E}" srcOrd="0" destOrd="0" parTransId="{9B7341A1-8599-4850-8670-F8D8E430AC1A}" sibTransId="{4DFFD9CB-5597-43C3-9EC5-1DB391B526E8}"/>
    <dgm:cxn modelId="{07E7D0FE-D2D2-4393-A978-DEDEDA32CAD0}" srcId="{E4890ED7-1AAA-410C-AC38-8CCCB5CEAAB8}" destId="{4E268A3B-95E3-4A53-BC81-2BA38FAEF6C0}" srcOrd="0" destOrd="0" parTransId="{1187B454-E947-43F7-AB67-EFDBA45501B0}" sibTransId="{17A74F83-2459-4AC7-A1D3-073C6A2E5DDF}"/>
    <dgm:cxn modelId="{8B9922FA-AA54-4CE3-8455-EAE0295CE5FE}" type="presParOf" srcId="{74457E14-091C-414E-9BCD-3D95F552DE1D}" destId="{BB9EC803-93DA-4FFF-9C14-3138BAE257DC}" srcOrd="0" destOrd="0" presId="urn:microsoft.com/office/officeart/2005/8/layout/hList1"/>
    <dgm:cxn modelId="{5ADBBCE7-E6E2-40A5-A15C-EB5DEE9E1F7E}" type="presParOf" srcId="{BB9EC803-93DA-4FFF-9C14-3138BAE257DC}" destId="{F120A60A-A273-43EC-B053-5505695131DE}" srcOrd="0" destOrd="0" presId="urn:microsoft.com/office/officeart/2005/8/layout/hList1"/>
    <dgm:cxn modelId="{BB1FAAA2-1300-4B22-AD32-32F50C5033F3}" type="presParOf" srcId="{BB9EC803-93DA-4FFF-9C14-3138BAE257DC}" destId="{40FA8A75-3A2D-48D1-B57D-7B5FA2881E30}" srcOrd="1" destOrd="0" presId="urn:microsoft.com/office/officeart/2005/8/layout/hList1"/>
    <dgm:cxn modelId="{E0EE03DA-FB8E-40C6-8384-8D2018E62D54}" type="presParOf" srcId="{74457E14-091C-414E-9BCD-3D95F552DE1D}" destId="{529C31B5-8E49-45DF-88C8-F29CABE95938}" srcOrd="1" destOrd="0" presId="urn:microsoft.com/office/officeart/2005/8/layout/hList1"/>
    <dgm:cxn modelId="{7D8C7C37-A0B2-40EA-A2D3-742A99744637}" type="presParOf" srcId="{74457E14-091C-414E-9BCD-3D95F552DE1D}" destId="{1B86098F-EE54-490A-9648-BB05AC39B1F3}" srcOrd="2" destOrd="0" presId="urn:microsoft.com/office/officeart/2005/8/layout/hList1"/>
    <dgm:cxn modelId="{4EAEAD9D-7AA0-4072-82EB-AE8D91A3DDAA}" type="presParOf" srcId="{1B86098F-EE54-490A-9648-BB05AC39B1F3}" destId="{5F1D4780-2B04-41F7-BD80-4BF87D967C39}" srcOrd="0" destOrd="0" presId="urn:microsoft.com/office/officeart/2005/8/layout/hList1"/>
    <dgm:cxn modelId="{9252F870-E16C-410F-B9DE-B9D1DE3C8BAA}" type="presParOf" srcId="{1B86098F-EE54-490A-9648-BB05AC39B1F3}" destId="{5DBE3B63-84DB-4EAE-9307-666C41C9F09C}" srcOrd="1" destOrd="0" presId="urn:microsoft.com/office/officeart/2005/8/layout/hList1"/>
    <dgm:cxn modelId="{1F53BE5B-EBF2-4ACA-9B79-7B95A331AE2C}" type="presParOf" srcId="{74457E14-091C-414E-9BCD-3D95F552DE1D}" destId="{E9B93567-B727-4199-80F6-258B1124AF0C}" srcOrd="3" destOrd="0" presId="urn:microsoft.com/office/officeart/2005/8/layout/hList1"/>
    <dgm:cxn modelId="{C9C968C6-394D-4284-925A-EA8AFBE3A219}" type="presParOf" srcId="{74457E14-091C-414E-9BCD-3D95F552DE1D}" destId="{BC8660B1-E198-40D3-AE03-E8391E9778E9}" srcOrd="4" destOrd="0" presId="urn:microsoft.com/office/officeart/2005/8/layout/hList1"/>
    <dgm:cxn modelId="{0EFA23F7-2AC1-4218-BFAF-582C2CA1ACB0}" type="presParOf" srcId="{BC8660B1-E198-40D3-AE03-E8391E9778E9}" destId="{CAD516E8-E179-401F-9141-E3E98F71A548}" srcOrd="0" destOrd="0" presId="urn:microsoft.com/office/officeart/2005/8/layout/hList1"/>
    <dgm:cxn modelId="{85EA97AE-47AA-46B8-8837-65815295CAD1}" type="presParOf" srcId="{BC8660B1-E198-40D3-AE03-E8391E9778E9}" destId="{C50D9ADA-FA88-41B5-B773-A4F9F23F111F}" srcOrd="1" destOrd="0" presId="urn:microsoft.com/office/officeart/2005/8/layout/hList1"/>
    <dgm:cxn modelId="{F63DE35A-2EE3-4076-9E22-A63500DAFE6F}" type="presParOf" srcId="{74457E14-091C-414E-9BCD-3D95F552DE1D}" destId="{83A18F78-2C18-414B-8917-9012B0405E06}" srcOrd="5" destOrd="0" presId="urn:microsoft.com/office/officeart/2005/8/layout/hList1"/>
    <dgm:cxn modelId="{8DCBE079-DA94-405A-84DD-02044471771A}" type="presParOf" srcId="{74457E14-091C-414E-9BCD-3D95F552DE1D}" destId="{02674806-0B0E-4CF4-985D-4AE96099AF2E}" srcOrd="6" destOrd="0" presId="urn:microsoft.com/office/officeart/2005/8/layout/hList1"/>
    <dgm:cxn modelId="{4E1CFFB6-8AF3-4172-B674-FAFE953E4713}" type="presParOf" srcId="{02674806-0B0E-4CF4-985D-4AE96099AF2E}" destId="{8FA5E99A-B16F-4C75-892A-C9A05D307DEF}" srcOrd="0" destOrd="0" presId="urn:microsoft.com/office/officeart/2005/8/layout/hList1"/>
    <dgm:cxn modelId="{454ED285-CBE3-4B9F-B430-3CD66CD7A0E9}" type="presParOf" srcId="{02674806-0B0E-4CF4-985D-4AE96099AF2E}" destId="{4460277A-22F9-4DF7-AA2E-EB0F8780022D}" srcOrd="1" destOrd="0" presId="urn:microsoft.com/office/officeart/2005/8/layout/hList1"/>
    <dgm:cxn modelId="{D1EEF3B6-7F41-4827-961E-0517968A2CEA}" type="presParOf" srcId="{74457E14-091C-414E-9BCD-3D95F552DE1D}" destId="{DD953D47-D521-48E9-ABC4-B1178A58DE3F}" srcOrd="7" destOrd="0" presId="urn:microsoft.com/office/officeart/2005/8/layout/hList1"/>
    <dgm:cxn modelId="{E1400BA1-0AB6-4512-B0F5-0A5690075D18}" type="presParOf" srcId="{74457E14-091C-414E-9BCD-3D95F552DE1D}" destId="{CD57193C-2014-49D9-B02A-B1BA90FAB79B}" srcOrd="8" destOrd="0" presId="urn:microsoft.com/office/officeart/2005/8/layout/hList1"/>
    <dgm:cxn modelId="{26CF0751-A59C-4B3C-87FE-B85067BCBA73}" type="presParOf" srcId="{CD57193C-2014-49D9-B02A-B1BA90FAB79B}" destId="{2FE3FB2B-B5BE-4805-9B81-BB9B6E10F871}" srcOrd="0" destOrd="0" presId="urn:microsoft.com/office/officeart/2005/8/layout/hList1"/>
    <dgm:cxn modelId="{4B050D96-3070-428F-967C-9658CEF6B389}" type="presParOf" srcId="{CD57193C-2014-49D9-B02A-B1BA90FAB79B}" destId="{7C7CB043-3875-4EAA-917A-58CC9A5EDE8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43BC99-0BDC-4631-A6A8-2069DE209EC4}" type="doc">
      <dgm:prSet loTypeId="urn:microsoft.com/office/officeart/2005/8/layout/hProcess11" loCatId="process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fr-CA"/>
        </a:p>
      </dgm:t>
    </dgm:pt>
    <dgm:pt modelId="{43173307-E99B-497E-88D8-CF5CF161BF7D}">
      <dgm:prSet phldrT="[Texte]" phldr="0" custT="1"/>
      <dgm:spPr/>
      <dgm:t>
        <a:bodyPr/>
        <a:lstStyle/>
        <a:p>
          <a:r>
            <a:rPr lang="fr-CA" sz="1800" dirty="0"/>
            <a:t>Consultation des producteurs : janvier à mars 2026</a:t>
          </a:r>
        </a:p>
      </dgm:t>
    </dgm:pt>
    <dgm:pt modelId="{C241132D-F1A4-4E90-99A7-E106A6459CC2}" type="parTrans" cxnId="{6F71C37A-D956-4B4F-90F1-47588466F9BF}">
      <dgm:prSet/>
      <dgm:spPr/>
      <dgm:t>
        <a:bodyPr/>
        <a:lstStyle/>
        <a:p>
          <a:endParaRPr lang="fr-CA" sz="1600"/>
        </a:p>
      </dgm:t>
    </dgm:pt>
    <dgm:pt modelId="{3CEFC817-146A-4D61-926D-588003AA0039}" type="sibTrans" cxnId="{6F71C37A-D956-4B4F-90F1-47588466F9BF}">
      <dgm:prSet/>
      <dgm:spPr/>
      <dgm:t>
        <a:bodyPr/>
        <a:lstStyle/>
        <a:p>
          <a:endParaRPr lang="fr-CA" sz="1600"/>
        </a:p>
      </dgm:t>
    </dgm:pt>
    <dgm:pt modelId="{7DFA008C-B175-4A6D-916C-B601831D58FC}">
      <dgm:prSet phldrT="[Texte]" phldr="0" custT="1"/>
      <dgm:spPr/>
      <dgm:t>
        <a:bodyPr/>
        <a:lstStyle/>
        <a:p>
          <a:pPr marL="0" indent="0"/>
          <a:r>
            <a:rPr lang="fr-CA" sz="1800" dirty="0"/>
            <a:t>Résolution à l’AGA des PLQ : avril 2026</a:t>
          </a:r>
        </a:p>
      </dgm:t>
    </dgm:pt>
    <dgm:pt modelId="{2BE25153-A805-4D92-85F4-20BA4AFC5ECE}" type="parTrans" cxnId="{1B3CEF76-281C-4690-B36E-2038314C0494}">
      <dgm:prSet/>
      <dgm:spPr/>
      <dgm:t>
        <a:bodyPr/>
        <a:lstStyle/>
        <a:p>
          <a:endParaRPr lang="fr-CA" sz="1600"/>
        </a:p>
      </dgm:t>
    </dgm:pt>
    <dgm:pt modelId="{7FF1F333-2591-4884-B6F2-9B8F3918AE45}" type="sibTrans" cxnId="{1B3CEF76-281C-4690-B36E-2038314C0494}">
      <dgm:prSet/>
      <dgm:spPr/>
      <dgm:t>
        <a:bodyPr/>
        <a:lstStyle/>
        <a:p>
          <a:endParaRPr lang="fr-CA" sz="1600"/>
        </a:p>
      </dgm:t>
    </dgm:pt>
    <dgm:pt modelId="{D6DDE501-A8D3-4B5E-8F2B-1876C1AB3F62}">
      <dgm:prSet phldrT="[Texte]" phldr="0" custT="1"/>
      <dgm:spPr/>
      <dgm:t>
        <a:bodyPr/>
        <a:lstStyle/>
        <a:p>
          <a:r>
            <a:rPr lang="fr-CA" sz="1800" dirty="0"/>
            <a:t>Développement du texte réglementaire et dépôt à la Régie : été 2026</a:t>
          </a:r>
        </a:p>
      </dgm:t>
    </dgm:pt>
    <dgm:pt modelId="{9D1DA296-99F6-4863-89E4-DF622F4C46AC}" type="parTrans" cxnId="{1C70B605-52E5-4057-901D-726153916F50}">
      <dgm:prSet/>
      <dgm:spPr/>
      <dgm:t>
        <a:bodyPr/>
        <a:lstStyle/>
        <a:p>
          <a:endParaRPr lang="fr-CA" sz="1600"/>
        </a:p>
      </dgm:t>
    </dgm:pt>
    <dgm:pt modelId="{29109F07-45C3-4BB1-A433-5D4233361D93}" type="sibTrans" cxnId="{1C70B605-52E5-4057-901D-726153916F50}">
      <dgm:prSet/>
      <dgm:spPr/>
      <dgm:t>
        <a:bodyPr/>
        <a:lstStyle/>
        <a:p>
          <a:endParaRPr lang="fr-CA" sz="1600"/>
        </a:p>
      </dgm:t>
    </dgm:pt>
    <dgm:pt modelId="{7D1C3C6A-E788-45DB-99A6-340996671DC0}">
      <dgm:prSet custT="1"/>
      <dgm:spPr/>
      <dgm:t>
        <a:bodyPr lIns="36000" rIns="36000"/>
        <a:lstStyle/>
        <a:p>
          <a:r>
            <a:rPr lang="fr-CA" sz="1800" dirty="0"/>
            <a:t>Processus réglementaire de la Régie : décision en 2027?</a:t>
          </a:r>
        </a:p>
      </dgm:t>
    </dgm:pt>
    <dgm:pt modelId="{AB52BBB1-107F-415A-ABBA-13028E6C9D5F}" type="parTrans" cxnId="{2076051A-BC13-4DAF-A03B-E75F79AB5AA5}">
      <dgm:prSet/>
      <dgm:spPr/>
      <dgm:t>
        <a:bodyPr/>
        <a:lstStyle/>
        <a:p>
          <a:endParaRPr lang="fr-CA" sz="1600"/>
        </a:p>
      </dgm:t>
    </dgm:pt>
    <dgm:pt modelId="{56680298-0817-423B-878E-5F7A4C469D5A}" type="sibTrans" cxnId="{2076051A-BC13-4DAF-A03B-E75F79AB5AA5}">
      <dgm:prSet/>
      <dgm:spPr/>
      <dgm:t>
        <a:bodyPr/>
        <a:lstStyle/>
        <a:p>
          <a:endParaRPr lang="fr-CA" sz="1600"/>
        </a:p>
      </dgm:t>
    </dgm:pt>
    <dgm:pt modelId="{8EEE05BE-DA1E-4371-8388-B96CCA3252D3}">
      <dgm:prSet custT="1"/>
      <dgm:spPr/>
      <dgm:t>
        <a:bodyPr lIns="72000" rIns="72000"/>
        <a:lstStyle/>
        <a:p>
          <a:r>
            <a:rPr lang="fr-CA" sz="1800" dirty="0"/>
            <a:t>Développement informatique et communications : fin 2027 et début 2028?</a:t>
          </a:r>
        </a:p>
      </dgm:t>
    </dgm:pt>
    <dgm:pt modelId="{EBAEB107-83F9-4FCA-937D-F5CBA6245785}" type="parTrans" cxnId="{15A5CEC1-AB4D-4317-80EC-39FFD71DA5AD}">
      <dgm:prSet/>
      <dgm:spPr/>
      <dgm:t>
        <a:bodyPr/>
        <a:lstStyle/>
        <a:p>
          <a:endParaRPr lang="fr-CA" sz="1600"/>
        </a:p>
      </dgm:t>
    </dgm:pt>
    <dgm:pt modelId="{3E22A1A4-6B0A-4719-8E69-88F5C54642BC}" type="sibTrans" cxnId="{15A5CEC1-AB4D-4317-80EC-39FFD71DA5AD}">
      <dgm:prSet/>
      <dgm:spPr/>
      <dgm:t>
        <a:bodyPr/>
        <a:lstStyle/>
        <a:p>
          <a:endParaRPr lang="fr-CA" sz="1600"/>
        </a:p>
      </dgm:t>
    </dgm:pt>
    <dgm:pt modelId="{C03CB3A6-23F2-4A1D-B8A8-32361309FB09}">
      <dgm:prSet custT="1"/>
      <dgm:spPr/>
      <dgm:t>
        <a:bodyPr/>
        <a:lstStyle/>
        <a:p>
          <a:r>
            <a:rPr lang="fr-CA" sz="1800" dirty="0"/>
            <a:t>Premier échange en 2028?</a:t>
          </a:r>
        </a:p>
      </dgm:t>
    </dgm:pt>
    <dgm:pt modelId="{2A0D177B-038E-458E-B9BE-BBD1014747FB}" type="parTrans" cxnId="{9D81ACE0-5780-42AF-9ED4-CC0A68641AF7}">
      <dgm:prSet/>
      <dgm:spPr/>
      <dgm:t>
        <a:bodyPr/>
        <a:lstStyle/>
        <a:p>
          <a:endParaRPr lang="fr-CA" sz="1600"/>
        </a:p>
      </dgm:t>
    </dgm:pt>
    <dgm:pt modelId="{35527825-8051-48E1-A03F-1E7725DF25E9}" type="sibTrans" cxnId="{9D81ACE0-5780-42AF-9ED4-CC0A68641AF7}">
      <dgm:prSet/>
      <dgm:spPr/>
      <dgm:t>
        <a:bodyPr/>
        <a:lstStyle/>
        <a:p>
          <a:endParaRPr lang="fr-CA" sz="1600"/>
        </a:p>
      </dgm:t>
    </dgm:pt>
    <dgm:pt modelId="{40217CB1-26E5-483B-B235-73A2262AAC5E}" type="pres">
      <dgm:prSet presAssocID="{BA43BC99-0BDC-4631-A6A8-2069DE209EC4}" presName="Name0" presStyleCnt="0">
        <dgm:presLayoutVars>
          <dgm:dir/>
          <dgm:resizeHandles val="exact"/>
        </dgm:presLayoutVars>
      </dgm:prSet>
      <dgm:spPr/>
    </dgm:pt>
    <dgm:pt modelId="{40EE4975-C1B6-489E-9669-FACFCB671E1C}" type="pres">
      <dgm:prSet presAssocID="{BA43BC99-0BDC-4631-A6A8-2069DE209EC4}" presName="arrow" presStyleLbl="bgShp" presStyleIdx="0" presStyleCnt="1"/>
      <dgm:spPr/>
    </dgm:pt>
    <dgm:pt modelId="{22FA0BBA-D7A3-40CD-944E-F3A40BCEA67C}" type="pres">
      <dgm:prSet presAssocID="{BA43BC99-0BDC-4631-A6A8-2069DE209EC4}" presName="points" presStyleCnt="0"/>
      <dgm:spPr/>
    </dgm:pt>
    <dgm:pt modelId="{6B12FBAE-A87D-4057-94BD-0C68E0B6ABCE}" type="pres">
      <dgm:prSet presAssocID="{43173307-E99B-497E-88D8-CF5CF161BF7D}" presName="compositeA" presStyleCnt="0"/>
      <dgm:spPr/>
    </dgm:pt>
    <dgm:pt modelId="{AA58F3EE-AE2C-4992-A1CA-0CA66437A501}" type="pres">
      <dgm:prSet presAssocID="{43173307-E99B-497E-88D8-CF5CF161BF7D}" presName="textA" presStyleLbl="revTx" presStyleIdx="0" presStyleCnt="6" custScaleX="145658">
        <dgm:presLayoutVars>
          <dgm:bulletEnabled val="1"/>
        </dgm:presLayoutVars>
      </dgm:prSet>
      <dgm:spPr/>
    </dgm:pt>
    <dgm:pt modelId="{ECA6962C-5478-42B5-B507-E0D41F40771F}" type="pres">
      <dgm:prSet presAssocID="{43173307-E99B-497E-88D8-CF5CF161BF7D}" presName="circleA" presStyleLbl="node1" presStyleIdx="0" presStyleCnt="6"/>
      <dgm:spPr/>
    </dgm:pt>
    <dgm:pt modelId="{E4DFE9AF-1CE0-4317-B147-56180DE680E2}" type="pres">
      <dgm:prSet presAssocID="{43173307-E99B-497E-88D8-CF5CF161BF7D}" presName="spaceA" presStyleCnt="0"/>
      <dgm:spPr/>
    </dgm:pt>
    <dgm:pt modelId="{9E65FAFD-C4CD-4F8A-8595-02B97CB7E127}" type="pres">
      <dgm:prSet presAssocID="{3CEFC817-146A-4D61-926D-588003AA0039}" presName="space" presStyleCnt="0"/>
      <dgm:spPr/>
    </dgm:pt>
    <dgm:pt modelId="{BA4FB975-3216-4D2F-9663-7EE95814A316}" type="pres">
      <dgm:prSet presAssocID="{7DFA008C-B175-4A6D-916C-B601831D58FC}" presName="compositeB" presStyleCnt="0"/>
      <dgm:spPr/>
    </dgm:pt>
    <dgm:pt modelId="{342E0404-E00B-4009-97B6-8CD93F2D83F8}" type="pres">
      <dgm:prSet presAssocID="{7DFA008C-B175-4A6D-916C-B601831D58FC}" presName="textB" presStyleLbl="revTx" presStyleIdx="1" presStyleCnt="6" custScaleX="160490">
        <dgm:presLayoutVars>
          <dgm:bulletEnabled val="1"/>
        </dgm:presLayoutVars>
      </dgm:prSet>
      <dgm:spPr/>
    </dgm:pt>
    <dgm:pt modelId="{63D8D220-46C2-4AAB-93CF-159BAB687E00}" type="pres">
      <dgm:prSet presAssocID="{7DFA008C-B175-4A6D-916C-B601831D58FC}" presName="circleB" presStyleLbl="node1" presStyleIdx="1" presStyleCnt="6"/>
      <dgm:spPr/>
    </dgm:pt>
    <dgm:pt modelId="{2AAC8677-9C95-43ED-98DB-397B2E9E1A5D}" type="pres">
      <dgm:prSet presAssocID="{7DFA008C-B175-4A6D-916C-B601831D58FC}" presName="spaceB" presStyleCnt="0"/>
      <dgm:spPr/>
    </dgm:pt>
    <dgm:pt modelId="{1F682683-6F4C-452E-A542-0EC83AEEF49E}" type="pres">
      <dgm:prSet presAssocID="{7FF1F333-2591-4884-B6F2-9B8F3918AE45}" presName="space" presStyleCnt="0"/>
      <dgm:spPr/>
    </dgm:pt>
    <dgm:pt modelId="{3378F128-09DC-4423-8BA9-8D7FFF6B039D}" type="pres">
      <dgm:prSet presAssocID="{D6DDE501-A8D3-4B5E-8F2B-1876C1AB3F62}" presName="compositeA" presStyleCnt="0"/>
      <dgm:spPr/>
    </dgm:pt>
    <dgm:pt modelId="{2C6B1F5E-8FA7-4957-BF63-FA01AEB0F0E9}" type="pres">
      <dgm:prSet presAssocID="{D6DDE501-A8D3-4B5E-8F2B-1876C1AB3F62}" presName="textA" presStyleLbl="revTx" presStyleIdx="2" presStyleCnt="6" custScaleX="126126">
        <dgm:presLayoutVars>
          <dgm:bulletEnabled val="1"/>
        </dgm:presLayoutVars>
      </dgm:prSet>
      <dgm:spPr/>
    </dgm:pt>
    <dgm:pt modelId="{8E4CFAEA-DEE8-42EF-8887-46824FFEB7C3}" type="pres">
      <dgm:prSet presAssocID="{D6DDE501-A8D3-4B5E-8F2B-1876C1AB3F62}" presName="circleA" presStyleLbl="node1" presStyleIdx="2" presStyleCnt="6"/>
      <dgm:spPr/>
    </dgm:pt>
    <dgm:pt modelId="{E9787A1B-FEAB-43F0-AC2E-113B3D803AB1}" type="pres">
      <dgm:prSet presAssocID="{D6DDE501-A8D3-4B5E-8F2B-1876C1AB3F62}" presName="spaceA" presStyleCnt="0"/>
      <dgm:spPr/>
    </dgm:pt>
    <dgm:pt modelId="{0EE0A447-31EB-4AA6-A1C8-1D8D6EA515D6}" type="pres">
      <dgm:prSet presAssocID="{29109F07-45C3-4BB1-A433-5D4233361D93}" presName="space" presStyleCnt="0"/>
      <dgm:spPr/>
    </dgm:pt>
    <dgm:pt modelId="{A8841DB1-5059-4072-BD02-6DDA8C5794B7}" type="pres">
      <dgm:prSet presAssocID="{7D1C3C6A-E788-45DB-99A6-340996671DC0}" presName="compositeB" presStyleCnt="0"/>
      <dgm:spPr/>
    </dgm:pt>
    <dgm:pt modelId="{B107BA81-0EDA-4906-8056-E7B934D77F7C}" type="pres">
      <dgm:prSet presAssocID="{7D1C3C6A-E788-45DB-99A6-340996671DC0}" presName="textB" presStyleLbl="revTx" presStyleIdx="3" presStyleCnt="6" custScaleX="121041">
        <dgm:presLayoutVars>
          <dgm:bulletEnabled val="1"/>
        </dgm:presLayoutVars>
      </dgm:prSet>
      <dgm:spPr/>
    </dgm:pt>
    <dgm:pt modelId="{0FB7AE09-C73D-4CB8-B83B-4B89E2D536CE}" type="pres">
      <dgm:prSet presAssocID="{7D1C3C6A-E788-45DB-99A6-340996671DC0}" presName="circleB" presStyleLbl="node1" presStyleIdx="3" presStyleCnt="6"/>
      <dgm:spPr/>
    </dgm:pt>
    <dgm:pt modelId="{779A5B0E-00ED-4813-9157-58A803A4CF08}" type="pres">
      <dgm:prSet presAssocID="{7D1C3C6A-E788-45DB-99A6-340996671DC0}" presName="spaceB" presStyleCnt="0"/>
      <dgm:spPr/>
    </dgm:pt>
    <dgm:pt modelId="{1E85E4A3-9C0B-442D-B756-A83BDA697D2C}" type="pres">
      <dgm:prSet presAssocID="{56680298-0817-423B-878E-5F7A4C469D5A}" presName="space" presStyleCnt="0"/>
      <dgm:spPr/>
    </dgm:pt>
    <dgm:pt modelId="{C6262543-8C7E-408E-A6B0-22F3ECB85755}" type="pres">
      <dgm:prSet presAssocID="{8EEE05BE-DA1E-4371-8388-B96CCA3252D3}" presName="compositeA" presStyleCnt="0"/>
      <dgm:spPr/>
    </dgm:pt>
    <dgm:pt modelId="{06592697-E214-433B-AE97-7E18CE71731A}" type="pres">
      <dgm:prSet presAssocID="{8EEE05BE-DA1E-4371-8388-B96CCA3252D3}" presName="textA" presStyleLbl="revTx" presStyleIdx="4" presStyleCnt="6" custScaleX="147397">
        <dgm:presLayoutVars>
          <dgm:bulletEnabled val="1"/>
        </dgm:presLayoutVars>
      </dgm:prSet>
      <dgm:spPr/>
    </dgm:pt>
    <dgm:pt modelId="{9C7FFCE2-0645-46D5-B4BA-4795D84A2E18}" type="pres">
      <dgm:prSet presAssocID="{8EEE05BE-DA1E-4371-8388-B96CCA3252D3}" presName="circleA" presStyleLbl="node1" presStyleIdx="4" presStyleCnt="6"/>
      <dgm:spPr/>
    </dgm:pt>
    <dgm:pt modelId="{4F15AF8C-DAF4-4CDD-81B7-DD47F88DDCC3}" type="pres">
      <dgm:prSet presAssocID="{8EEE05BE-DA1E-4371-8388-B96CCA3252D3}" presName="spaceA" presStyleCnt="0"/>
      <dgm:spPr/>
    </dgm:pt>
    <dgm:pt modelId="{EBDC2007-C19C-45A9-B47D-4EA55464958B}" type="pres">
      <dgm:prSet presAssocID="{3E22A1A4-6B0A-4719-8E69-88F5C54642BC}" presName="space" presStyleCnt="0"/>
      <dgm:spPr/>
    </dgm:pt>
    <dgm:pt modelId="{3A744B30-428D-46B0-B8C2-A8B591C0F13B}" type="pres">
      <dgm:prSet presAssocID="{C03CB3A6-23F2-4A1D-B8A8-32361309FB09}" presName="compositeB" presStyleCnt="0"/>
      <dgm:spPr/>
    </dgm:pt>
    <dgm:pt modelId="{B1425419-1025-42E8-A155-8977A2847017}" type="pres">
      <dgm:prSet presAssocID="{C03CB3A6-23F2-4A1D-B8A8-32361309FB09}" presName="textB" presStyleLbl="revTx" presStyleIdx="5" presStyleCnt="6">
        <dgm:presLayoutVars>
          <dgm:bulletEnabled val="1"/>
        </dgm:presLayoutVars>
      </dgm:prSet>
      <dgm:spPr/>
    </dgm:pt>
    <dgm:pt modelId="{6DDF2228-31F7-4790-9E47-58011541C4AC}" type="pres">
      <dgm:prSet presAssocID="{C03CB3A6-23F2-4A1D-B8A8-32361309FB09}" presName="circleB" presStyleLbl="node1" presStyleIdx="5" presStyleCnt="6"/>
      <dgm:spPr/>
    </dgm:pt>
    <dgm:pt modelId="{A776B8AC-C7A9-4529-9300-7A5E28D7FA1B}" type="pres">
      <dgm:prSet presAssocID="{C03CB3A6-23F2-4A1D-B8A8-32361309FB09}" presName="spaceB" presStyleCnt="0"/>
      <dgm:spPr/>
    </dgm:pt>
  </dgm:ptLst>
  <dgm:cxnLst>
    <dgm:cxn modelId="{1C70B605-52E5-4057-901D-726153916F50}" srcId="{BA43BC99-0BDC-4631-A6A8-2069DE209EC4}" destId="{D6DDE501-A8D3-4B5E-8F2B-1876C1AB3F62}" srcOrd="2" destOrd="0" parTransId="{9D1DA296-99F6-4863-89E4-DF622F4C46AC}" sibTransId="{29109F07-45C3-4BB1-A433-5D4233361D93}"/>
    <dgm:cxn modelId="{9B05020E-A457-4806-B9B6-3FCCF5929842}" type="presOf" srcId="{7DFA008C-B175-4A6D-916C-B601831D58FC}" destId="{342E0404-E00B-4009-97B6-8CD93F2D83F8}" srcOrd="0" destOrd="0" presId="urn:microsoft.com/office/officeart/2005/8/layout/hProcess11"/>
    <dgm:cxn modelId="{2076051A-BC13-4DAF-A03B-E75F79AB5AA5}" srcId="{BA43BC99-0BDC-4631-A6A8-2069DE209EC4}" destId="{7D1C3C6A-E788-45DB-99A6-340996671DC0}" srcOrd="3" destOrd="0" parTransId="{AB52BBB1-107F-415A-ABBA-13028E6C9D5F}" sibTransId="{56680298-0817-423B-878E-5F7A4C469D5A}"/>
    <dgm:cxn modelId="{A9F55C21-4E29-499E-A579-36D545C5062F}" type="presOf" srcId="{D6DDE501-A8D3-4B5E-8F2B-1876C1AB3F62}" destId="{2C6B1F5E-8FA7-4957-BF63-FA01AEB0F0E9}" srcOrd="0" destOrd="0" presId="urn:microsoft.com/office/officeart/2005/8/layout/hProcess11"/>
    <dgm:cxn modelId="{7F924726-876B-4343-91AA-E2561E72C5A3}" type="presOf" srcId="{C03CB3A6-23F2-4A1D-B8A8-32361309FB09}" destId="{B1425419-1025-42E8-A155-8977A2847017}" srcOrd="0" destOrd="0" presId="urn:microsoft.com/office/officeart/2005/8/layout/hProcess11"/>
    <dgm:cxn modelId="{B96F342A-51C6-4E36-845B-8D226071F368}" type="presOf" srcId="{8EEE05BE-DA1E-4371-8388-B96CCA3252D3}" destId="{06592697-E214-433B-AE97-7E18CE71731A}" srcOrd="0" destOrd="0" presId="urn:microsoft.com/office/officeart/2005/8/layout/hProcess11"/>
    <dgm:cxn modelId="{CF9E652C-FFE0-449D-9D12-480F1B8A2226}" type="presOf" srcId="{BA43BC99-0BDC-4631-A6A8-2069DE209EC4}" destId="{40217CB1-26E5-483B-B235-73A2262AAC5E}" srcOrd="0" destOrd="0" presId="urn:microsoft.com/office/officeart/2005/8/layout/hProcess11"/>
    <dgm:cxn modelId="{F5AC1D6E-282A-4B7A-9637-63B6D55411B6}" type="presOf" srcId="{7D1C3C6A-E788-45DB-99A6-340996671DC0}" destId="{B107BA81-0EDA-4906-8056-E7B934D77F7C}" srcOrd="0" destOrd="0" presId="urn:microsoft.com/office/officeart/2005/8/layout/hProcess11"/>
    <dgm:cxn modelId="{1B3CEF76-281C-4690-B36E-2038314C0494}" srcId="{BA43BC99-0BDC-4631-A6A8-2069DE209EC4}" destId="{7DFA008C-B175-4A6D-916C-B601831D58FC}" srcOrd="1" destOrd="0" parTransId="{2BE25153-A805-4D92-85F4-20BA4AFC5ECE}" sibTransId="{7FF1F333-2591-4884-B6F2-9B8F3918AE45}"/>
    <dgm:cxn modelId="{6F71C37A-D956-4B4F-90F1-47588466F9BF}" srcId="{BA43BC99-0BDC-4631-A6A8-2069DE209EC4}" destId="{43173307-E99B-497E-88D8-CF5CF161BF7D}" srcOrd="0" destOrd="0" parTransId="{C241132D-F1A4-4E90-99A7-E106A6459CC2}" sibTransId="{3CEFC817-146A-4D61-926D-588003AA0039}"/>
    <dgm:cxn modelId="{15A5CEC1-AB4D-4317-80EC-39FFD71DA5AD}" srcId="{BA43BC99-0BDC-4631-A6A8-2069DE209EC4}" destId="{8EEE05BE-DA1E-4371-8388-B96CCA3252D3}" srcOrd="4" destOrd="0" parTransId="{EBAEB107-83F9-4FCA-937D-F5CBA6245785}" sibTransId="{3E22A1A4-6B0A-4719-8E69-88F5C54642BC}"/>
    <dgm:cxn modelId="{5D8092D1-CABC-44EC-A616-24A305C4A757}" type="presOf" srcId="{43173307-E99B-497E-88D8-CF5CF161BF7D}" destId="{AA58F3EE-AE2C-4992-A1CA-0CA66437A501}" srcOrd="0" destOrd="0" presId="urn:microsoft.com/office/officeart/2005/8/layout/hProcess11"/>
    <dgm:cxn modelId="{9D81ACE0-5780-42AF-9ED4-CC0A68641AF7}" srcId="{BA43BC99-0BDC-4631-A6A8-2069DE209EC4}" destId="{C03CB3A6-23F2-4A1D-B8A8-32361309FB09}" srcOrd="5" destOrd="0" parTransId="{2A0D177B-038E-458E-B9BE-BBD1014747FB}" sibTransId="{35527825-8051-48E1-A03F-1E7725DF25E9}"/>
    <dgm:cxn modelId="{2CFCA95B-9296-49A5-A453-85B1B1DE834B}" type="presParOf" srcId="{40217CB1-26E5-483B-B235-73A2262AAC5E}" destId="{40EE4975-C1B6-489E-9669-FACFCB671E1C}" srcOrd="0" destOrd="0" presId="urn:microsoft.com/office/officeart/2005/8/layout/hProcess11"/>
    <dgm:cxn modelId="{4F2BD6BD-C62C-400E-BB81-4131E9043EB7}" type="presParOf" srcId="{40217CB1-26E5-483B-B235-73A2262AAC5E}" destId="{22FA0BBA-D7A3-40CD-944E-F3A40BCEA67C}" srcOrd="1" destOrd="0" presId="urn:microsoft.com/office/officeart/2005/8/layout/hProcess11"/>
    <dgm:cxn modelId="{5B50AFD3-B71E-498B-A91E-DDD24E010E14}" type="presParOf" srcId="{22FA0BBA-D7A3-40CD-944E-F3A40BCEA67C}" destId="{6B12FBAE-A87D-4057-94BD-0C68E0B6ABCE}" srcOrd="0" destOrd="0" presId="urn:microsoft.com/office/officeart/2005/8/layout/hProcess11"/>
    <dgm:cxn modelId="{4DF4D1B1-2A98-4097-AF9E-B4464136C61C}" type="presParOf" srcId="{6B12FBAE-A87D-4057-94BD-0C68E0B6ABCE}" destId="{AA58F3EE-AE2C-4992-A1CA-0CA66437A501}" srcOrd="0" destOrd="0" presId="urn:microsoft.com/office/officeart/2005/8/layout/hProcess11"/>
    <dgm:cxn modelId="{6771F27D-30D1-49EF-B904-CCBE2FA176DF}" type="presParOf" srcId="{6B12FBAE-A87D-4057-94BD-0C68E0B6ABCE}" destId="{ECA6962C-5478-42B5-B507-E0D41F40771F}" srcOrd="1" destOrd="0" presId="urn:microsoft.com/office/officeart/2005/8/layout/hProcess11"/>
    <dgm:cxn modelId="{EAC639F1-5D94-4920-BF09-DFEF1F094DC2}" type="presParOf" srcId="{6B12FBAE-A87D-4057-94BD-0C68E0B6ABCE}" destId="{E4DFE9AF-1CE0-4317-B147-56180DE680E2}" srcOrd="2" destOrd="0" presId="urn:microsoft.com/office/officeart/2005/8/layout/hProcess11"/>
    <dgm:cxn modelId="{08033810-96C5-4DA1-9B9D-F96AEE63ECB5}" type="presParOf" srcId="{22FA0BBA-D7A3-40CD-944E-F3A40BCEA67C}" destId="{9E65FAFD-C4CD-4F8A-8595-02B97CB7E127}" srcOrd="1" destOrd="0" presId="urn:microsoft.com/office/officeart/2005/8/layout/hProcess11"/>
    <dgm:cxn modelId="{B8232A72-F949-4921-A6D7-32C9379E2B89}" type="presParOf" srcId="{22FA0BBA-D7A3-40CD-944E-F3A40BCEA67C}" destId="{BA4FB975-3216-4D2F-9663-7EE95814A316}" srcOrd="2" destOrd="0" presId="urn:microsoft.com/office/officeart/2005/8/layout/hProcess11"/>
    <dgm:cxn modelId="{410B72C6-BDB6-4D5E-AFDA-CBCF38ADCCCC}" type="presParOf" srcId="{BA4FB975-3216-4D2F-9663-7EE95814A316}" destId="{342E0404-E00B-4009-97B6-8CD93F2D83F8}" srcOrd="0" destOrd="0" presId="urn:microsoft.com/office/officeart/2005/8/layout/hProcess11"/>
    <dgm:cxn modelId="{3C6D2DF6-6E86-4D05-8106-FB3A970B9E3D}" type="presParOf" srcId="{BA4FB975-3216-4D2F-9663-7EE95814A316}" destId="{63D8D220-46C2-4AAB-93CF-159BAB687E00}" srcOrd="1" destOrd="0" presId="urn:microsoft.com/office/officeart/2005/8/layout/hProcess11"/>
    <dgm:cxn modelId="{9E81D3D2-A2CA-445A-9D55-AEE54D216489}" type="presParOf" srcId="{BA4FB975-3216-4D2F-9663-7EE95814A316}" destId="{2AAC8677-9C95-43ED-98DB-397B2E9E1A5D}" srcOrd="2" destOrd="0" presId="urn:microsoft.com/office/officeart/2005/8/layout/hProcess11"/>
    <dgm:cxn modelId="{F543478B-0881-43E5-9ECA-0A5AE2397CBA}" type="presParOf" srcId="{22FA0BBA-D7A3-40CD-944E-F3A40BCEA67C}" destId="{1F682683-6F4C-452E-A542-0EC83AEEF49E}" srcOrd="3" destOrd="0" presId="urn:microsoft.com/office/officeart/2005/8/layout/hProcess11"/>
    <dgm:cxn modelId="{D3EE4FF0-A3AD-4348-AE8C-B2C1E92931C7}" type="presParOf" srcId="{22FA0BBA-D7A3-40CD-944E-F3A40BCEA67C}" destId="{3378F128-09DC-4423-8BA9-8D7FFF6B039D}" srcOrd="4" destOrd="0" presId="urn:microsoft.com/office/officeart/2005/8/layout/hProcess11"/>
    <dgm:cxn modelId="{3D734A87-0505-4C0A-8A26-BCA283B0F4D2}" type="presParOf" srcId="{3378F128-09DC-4423-8BA9-8D7FFF6B039D}" destId="{2C6B1F5E-8FA7-4957-BF63-FA01AEB0F0E9}" srcOrd="0" destOrd="0" presId="urn:microsoft.com/office/officeart/2005/8/layout/hProcess11"/>
    <dgm:cxn modelId="{F84EB19C-CE30-40C7-902B-40ECE1623C4D}" type="presParOf" srcId="{3378F128-09DC-4423-8BA9-8D7FFF6B039D}" destId="{8E4CFAEA-DEE8-42EF-8887-46824FFEB7C3}" srcOrd="1" destOrd="0" presId="urn:microsoft.com/office/officeart/2005/8/layout/hProcess11"/>
    <dgm:cxn modelId="{950CE900-09B4-4BF9-8512-0ADF97CB341E}" type="presParOf" srcId="{3378F128-09DC-4423-8BA9-8D7FFF6B039D}" destId="{E9787A1B-FEAB-43F0-AC2E-113B3D803AB1}" srcOrd="2" destOrd="0" presId="urn:microsoft.com/office/officeart/2005/8/layout/hProcess11"/>
    <dgm:cxn modelId="{970ABF7D-EAFC-4672-9DB4-5BC16E7B88FA}" type="presParOf" srcId="{22FA0BBA-D7A3-40CD-944E-F3A40BCEA67C}" destId="{0EE0A447-31EB-4AA6-A1C8-1D8D6EA515D6}" srcOrd="5" destOrd="0" presId="urn:microsoft.com/office/officeart/2005/8/layout/hProcess11"/>
    <dgm:cxn modelId="{1F9C06E7-917C-43C2-BF52-9A4B74CE7E93}" type="presParOf" srcId="{22FA0BBA-D7A3-40CD-944E-F3A40BCEA67C}" destId="{A8841DB1-5059-4072-BD02-6DDA8C5794B7}" srcOrd="6" destOrd="0" presId="urn:microsoft.com/office/officeart/2005/8/layout/hProcess11"/>
    <dgm:cxn modelId="{031BC4A7-A649-4A90-A47A-834832396082}" type="presParOf" srcId="{A8841DB1-5059-4072-BD02-6DDA8C5794B7}" destId="{B107BA81-0EDA-4906-8056-E7B934D77F7C}" srcOrd="0" destOrd="0" presId="urn:microsoft.com/office/officeart/2005/8/layout/hProcess11"/>
    <dgm:cxn modelId="{24737808-E6F9-4BC2-ACEF-D10CE851EAFC}" type="presParOf" srcId="{A8841DB1-5059-4072-BD02-6DDA8C5794B7}" destId="{0FB7AE09-C73D-4CB8-B83B-4B89E2D536CE}" srcOrd="1" destOrd="0" presId="urn:microsoft.com/office/officeart/2005/8/layout/hProcess11"/>
    <dgm:cxn modelId="{DD9037F7-46FB-4541-8A71-8836F8ABE598}" type="presParOf" srcId="{A8841DB1-5059-4072-BD02-6DDA8C5794B7}" destId="{779A5B0E-00ED-4813-9157-58A803A4CF08}" srcOrd="2" destOrd="0" presId="urn:microsoft.com/office/officeart/2005/8/layout/hProcess11"/>
    <dgm:cxn modelId="{C397CFAB-2833-425D-BD3B-1332671ABE5A}" type="presParOf" srcId="{22FA0BBA-D7A3-40CD-944E-F3A40BCEA67C}" destId="{1E85E4A3-9C0B-442D-B756-A83BDA697D2C}" srcOrd="7" destOrd="0" presId="urn:microsoft.com/office/officeart/2005/8/layout/hProcess11"/>
    <dgm:cxn modelId="{1EE057C0-4279-45A2-9713-1C25A67559AC}" type="presParOf" srcId="{22FA0BBA-D7A3-40CD-944E-F3A40BCEA67C}" destId="{C6262543-8C7E-408E-A6B0-22F3ECB85755}" srcOrd="8" destOrd="0" presId="urn:microsoft.com/office/officeart/2005/8/layout/hProcess11"/>
    <dgm:cxn modelId="{95ADE191-A212-4093-8446-1F37C85AF807}" type="presParOf" srcId="{C6262543-8C7E-408E-A6B0-22F3ECB85755}" destId="{06592697-E214-433B-AE97-7E18CE71731A}" srcOrd="0" destOrd="0" presId="urn:microsoft.com/office/officeart/2005/8/layout/hProcess11"/>
    <dgm:cxn modelId="{CD3A5236-ACD1-436E-AD2E-92F08BEFC19C}" type="presParOf" srcId="{C6262543-8C7E-408E-A6B0-22F3ECB85755}" destId="{9C7FFCE2-0645-46D5-B4BA-4795D84A2E18}" srcOrd="1" destOrd="0" presId="urn:microsoft.com/office/officeart/2005/8/layout/hProcess11"/>
    <dgm:cxn modelId="{5675170A-44FD-4D46-85FF-DADABAF93E4C}" type="presParOf" srcId="{C6262543-8C7E-408E-A6B0-22F3ECB85755}" destId="{4F15AF8C-DAF4-4CDD-81B7-DD47F88DDCC3}" srcOrd="2" destOrd="0" presId="urn:microsoft.com/office/officeart/2005/8/layout/hProcess11"/>
    <dgm:cxn modelId="{E8C5AB7F-8007-46E1-A49A-BB693784227A}" type="presParOf" srcId="{22FA0BBA-D7A3-40CD-944E-F3A40BCEA67C}" destId="{EBDC2007-C19C-45A9-B47D-4EA55464958B}" srcOrd="9" destOrd="0" presId="urn:microsoft.com/office/officeart/2005/8/layout/hProcess11"/>
    <dgm:cxn modelId="{31255348-03A5-4AC4-813B-5B04F154DDEC}" type="presParOf" srcId="{22FA0BBA-D7A3-40CD-944E-F3A40BCEA67C}" destId="{3A744B30-428D-46B0-B8C2-A8B591C0F13B}" srcOrd="10" destOrd="0" presId="urn:microsoft.com/office/officeart/2005/8/layout/hProcess11"/>
    <dgm:cxn modelId="{53B75727-4D16-4E16-93DD-4E51CE0B9875}" type="presParOf" srcId="{3A744B30-428D-46B0-B8C2-A8B591C0F13B}" destId="{B1425419-1025-42E8-A155-8977A2847017}" srcOrd="0" destOrd="0" presId="urn:microsoft.com/office/officeart/2005/8/layout/hProcess11"/>
    <dgm:cxn modelId="{54E44B09-7B34-4DA9-84C9-E4BB4CB675AD}" type="presParOf" srcId="{3A744B30-428D-46B0-B8C2-A8B591C0F13B}" destId="{6DDF2228-31F7-4790-9E47-58011541C4AC}" srcOrd="1" destOrd="0" presId="urn:microsoft.com/office/officeart/2005/8/layout/hProcess11"/>
    <dgm:cxn modelId="{59F5E325-4FF0-4F00-AAD1-092053568A98}" type="presParOf" srcId="{3A744B30-428D-46B0-B8C2-A8B591C0F13B}" destId="{A776B8AC-C7A9-4529-9300-7A5E28D7FA1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0A60A-A273-43EC-B053-5505695131DE}">
      <dsp:nvSpPr>
        <dsp:cNvPr id="0" name=""/>
        <dsp:cNvSpPr/>
      </dsp:nvSpPr>
      <dsp:spPr>
        <a:xfrm>
          <a:off x="4629" y="1394787"/>
          <a:ext cx="1774792" cy="68957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Point de départ</a:t>
          </a:r>
        </a:p>
      </dsp:txBody>
      <dsp:txXfrm>
        <a:off x="4629" y="1394787"/>
        <a:ext cx="1774792" cy="689577"/>
      </dsp:txXfrm>
    </dsp:sp>
    <dsp:sp modelId="{40FA8A75-3A2D-48D1-B57D-7B5FA2881E30}">
      <dsp:nvSpPr>
        <dsp:cNvPr id="0" name=""/>
        <dsp:cNvSpPr/>
      </dsp:nvSpPr>
      <dsp:spPr>
        <a:xfrm>
          <a:off x="4629" y="2084365"/>
          <a:ext cx="1774792" cy="1939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Possibilité de céder dans les 12 mois : </a:t>
          </a:r>
          <a:br>
            <a:rPr lang="fr-CA" sz="1800" kern="1200" dirty="0"/>
          </a:br>
          <a:r>
            <a:rPr lang="fr-CA" sz="1800" kern="1200" dirty="0"/>
            <a:t>2 500 kg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Tolérance :</a:t>
          </a:r>
          <a:br>
            <a:rPr lang="fr-CA" sz="1800" kern="1200" dirty="0"/>
          </a:br>
          <a:r>
            <a:rPr lang="fr-CA" sz="1800" kern="1200" dirty="0"/>
            <a:t>-1 500 kg</a:t>
          </a:r>
        </a:p>
      </dsp:txBody>
      <dsp:txXfrm>
        <a:off x="4629" y="2084365"/>
        <a:ext cx="1774792" cy="1939514"/>
      </dsp:txXfrm>
    </dsp:sp>
    <dsp:sp modelId="{5F1D4780-2B04-41F7-BD80-4BF87D967C39}">
      <dsp:nvSpPr>
        <dsp:cNvPr id="0" name=""/>
        <dsp:cNvSpPr/>
      </dsp:nvSpPr>
      <dsp:spPr>
        <a:xfrm>
          <a:off x="2027893" y="1394787"/>
          <a:ext cx="1774792" cy="68957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Mois 1</a:t>
          </a:r>
        </a:p>
      </dsp:txBody>
      <dsp:txXfrm>
        <a:off x="2027893" y="1394787"/>
        <a:ext cx="1774792" cy="689577"/>
      </dsp:txXfrm>
    </dsp:sp>
    <dsp:sp modelId="{5DBE3B63-84DB-4EAE-9307-666C41C9F09C}">
      <dsp:nvSpPr>
        <dsp:cNvPr id="0" name=""/>
        <dsp:cNvSpPr/>
      </dsp:nvSpPr>
      <dsp:spPr>
        <a:xfrm>
          <a:off x="2027893" y="2084365"/>
          <a:ext cx="1774792" cy="1939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Peut céder 2 500 kg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Cède </a:t>
          </a:r>
          <a:br>
            <a:rPr lang="fr-CA" sz="1900" kern="1200" dirty="0"/>
          </a:br>
          <a:r>
            <a:rPr lang="fr-CA" sz="1900" kern="1200" dirty="0"/>
            <a:t>1 500 kg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Tolérance : </a:t>
          </a:r>
          <a:br>
            <a:rPr lang="fr-CA" sz="1900" kern="1200" dirty="0"/>
          </a:br>
          <a:r>
            <a:rPr lang="fr-CA" sz="1900" kern="1200" dirty="0"/>
            <a:t>0 kg</a:t>
          </a:r>
        </a:p>
      </dsp:txBody>
      <dsp:txXfrm>
        <a:off x="2027893" y="2084365"/>
        <a:ext cx="1774792" cy="1939514"/>
      </dsp:txXfrm>
    </dsp:sp>
    <dsp:sp modelId="{CAD516E8-E179-401F-9141-E3E98F71A548}">
      <dsp:nvSpPr>
        <dsp:cNvPr id="0" name=""/>
        <dsp:cNvSpPr/>
      </dsp:nvSpPr>
      <dsp:spPr>
        <a:xfrm>
          <a:off x="4051156" y="1394787"/>
          <a:ext cx="1774792" cy="68957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Mois 2</a:t>
          </a:r>
        </a:p>
      </dsp:txBody>
      <dsp:txXfrm>
        <a:off x="4051156" y="1394787"/>
        <a:ext cx="1774792" cy="689577"/>
      </dsp:txXfrm>
    </dsp:sp>
    <dsp:sp modelId="{C50D9ADA-FA88-41B5-B773-A4F9F23F111F}">
      <dsp:nvSpPr>
        <dsp:cNvPr id="0" name=""/>
        <dsp:cNvSpPr/>
      </dsp:nvSpPr>
      <dsp:spPr>
        <a:xfrm>
          <a:off x="4051156" y="2084365"/>
          <a:ext cx="1774792" cy="1939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Peut céder </a:t>
          </a:r>
          <a:br>
            <a:rPr lang="fr-CA" sz="1900" kern="1200" dirty="0"/>
          </a:br>
          <a:r>
            <a:rPr lang="fr-CA" sz="1900" kern="1200" dirty="0"/>
            <a:t>1 000 kg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Cède </a:t>
          </a:r>
          <a:br>
            <a:rPr lang="fr-CA" sz="1900" kern="1200" dirty="0"/>
          </a:br>
          <a:r>
            <a:rPr lang="fr-CA" sz="1900" kern="1200" dirty="0"/>
            <a:t>1 000 kg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Tolérance : </a:t>
          </a:r>
          <a:br>
            <a:rPr lang="fr-CA" sz="1900" kern="1200" dirty="0"/>
          </a:br>
          <a:r>
            <a:rPr lang="fr-CA" sz="1900" kern="1200" dirty="0"/>
            <a:t>1 000 kg</a:t>
          </a:r>
        </a:p>
      </dsp:txBody>
      <dsp:txXfrm>
        <a:off x="4051156" y="2084365"/>
        <a:ext cx="1774792" cy="1939514"/>
      </dsp:txXfrm>
    </dsp:sp>
    <dsp:sp modelId="{8FA5E99A-B16F-4C75-892A-C9A05D307DEF}">
      <dsp:nvSpPr>
        <dsp:cNvPr id="0" name=""/>
        <dsp:cNvSpPr/>
      </dsp:nvSpPr>
      <dsp:spPr>
        <a:xfrm>
          <a:off x="6074420" y="1394787"/>
          <a:ext cx="1774792" cy="68957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Mois 3</a:t>
          </a:r>
          <a:r>
            <a:rPr lang="fr-CA" sz="1900" kern="1200" dirty="0">
              <a:latin typeface="Calibri Light" panose="020F0302020204030204"/>
            </a:rPr>
            <a:t> à 12</a:t>
          </a:r>
          <a:endParaRPr lang="fr-CA" sz="1900" kern="1200" dirty="0"/>
        </a:p>
      </dsp:txBody>
      <dsp:txXfrm>
        <a:off x="6074420" y="1394787"/>
        <a:ext cx="1774792" cy="689577"/>
      </dsp:txXfrm>
    </dsp:sp>
    <dsp:sp modelId="{4460277A-22F9-4DF7-AA2E-EB0F8780022D}">
      <dsp:nvSpPr>
        <dsp:cNvPr id="0" name=""/>
        <dsp:cNvSpPr/>
      </dsp:nvSpPr>
      <dsp:spPr>
        <a:xfrm>
          <a:off x="6074420" y="2084365"/>
          <a:ext cx="1774792" cy="1939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Peut céder </a:t>
          </a:r>
          <a:br>
            <a:rPr lang="fr-CA" sz="1900" kern="1200" dirty="0"/>
          </a:br>
          <a:r>
            <a:rPr lang="fr-CA" sz="1900" kern="1200" dirty="0"/>
            <a:t>0 kg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1900" kern="1200" dirty="0"/>
        </a:p>
      </dsp:txBody>
      <dsp:txXfrm>
        <a:off x="6074420" y="2084365"/>
        <a:ext cx="1774792" cy="1939514"/>
      </dsp:txXfrm>
    </dsp:sp>
    <dsp:sp modelId="{095681C0-58B6-491E-9171-236AD40CCB9D}">
      <dsp:nvSpPr>
        <dsp:cNvPr id="0" name=""/>
        <dsp:cNvSpPr/>
      </dsp:nvSpPr>
      <dsp:spPr>
        <a:xfrm>
          <a:off x="8097683" y="1394787"/>
          <a:ext cx="1774792" cy="68957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Mois 13</a:t>
          </a:r>
        </a:p>
      </dsp:txBody>
      <dsp:txXfrm>
        <a:off x="8097683" y="1394787"/>
        <a:ext cx="1774792" cy="689577"/>
      </dsp:txXfrm>
    </dsp:sp>
    <dsp:sp modelId="{01CFE799-000A-4FC9-83F7-E62671C9BA7C}">
      <dsp:nvSpPr>
        <dsp:cNvPr id="0" name=""/>
        <dsp:cNvSpPr/>
      </dsp:nvSpPr>
      <dsp:spPr>
        <a:xfrm>
          <a:off x="8097683" y="2084365"/>
          <a:ext cx="1774792" cy="1939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Peut céder </a:t>
          </a:r>
          <a:br>
            <a:rPr lang="fr-CA" sz="1900" kern="1200" dirty="0"/>
          </a:br>
          <a:r>
            <a:rPr lang="fr-CA" sz="1900" kern="1200" dirty="0"/>
            <a:t>1 500 kg</a:t>
          </a:r>
        </a:p>
      </dsp:txBody>
      <dsp:txXfrm>
        <a:off x="8097683" y="2084365"/>
        <a:ext cx="1774792" cy="1939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0A60A-A273-43EC-B053-5505695131DE}">
      <dsp:nvSpPr>
        <dsp:cNvPr id="0" name=""/>
        <dsp:cNvSpPr/>
      </dsp:nvSpPr>
      <dsp:spPr>
        <a:xfrm>
          <a:off x="4629" y="1394787"/>
          <a:ext cx="1774792" cy="68957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Point de départ</a:t>
          </a:r>
        </a:p>
      </dsp:txBody>
      <dsp:txXfrm>
        <a:off x="4629" y="1394787"/>
        <a:ext cx="1774792" cy="689577"/>
      </dsp:txXfrm>
    </dsp:sp>
    <dsp:sp modelId="{40FA8A75-3A2D-48D1-B57D-7B5FA2881E30}">
      <dsp:nvSpPr>
        <dsp:cNvPr id="0" name=""/>
        <dsp:cNvSpPr/>
      </dsp:nvSpPr>
      <dsp:spPr>
        <a:xfrm>
          <a:off x="4629" y="2084365"/>
          <a:ext cx="1774792" cy="1939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Possibilité d’obtenir dans les 12 mois : </a:t>
          </a:r>
          <a:br>
            <a:rPr lang="fr-CA" sz="1800" kern="1200" dirty="0"/>
          </a:br>
          <a:r>
            <a:rPr lang="fr-CA" sz="1800" kern="1200" dirty="0"/>
            <a:t>2 500 kg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800" kern="1200" dirty="0"/>
            <a:t>Tolérance : </a:t>
          </a:r>
          <a:br>
            <a:rPr lang="fr-CA" sz="1800" kern="1200" dirty="0"/>
          </a:br>
          <a:r>
            <a:rPr lang="fr-CA" sz="1800" kern="1200" dirty="0"/>
            <a:t>1 000 kg</a:t>
          </a:r>
        </a:p>
      </dsp:txBody>
      <dsp:txXfrm>
        <a:off x="4629" y="2084365"/>
        <a:ext cx="1774792" cy="1939514"/>
      </dsp:txXfrm>
    </dsp:sp>
    <dsp:sp modelId="{5F1D4780-2B04-41F7-BD80-4BF87D967C39}">
      <dsp:nvSpPr>
        <dsp:cNvPr id="0" name=""/>
        <dsp:cNvSpPr/>
      </dsp:nvSpPr>
      <dsp:spPr>
        <a:xfrm>
          <a:off x="2027893" y="1394787"/>
          <a:ext cx="1774792" cy="68957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Mois 1</a:t>
          </a:r>
        </a:p>
      </dsp:txBody>
      <dsp:txXfrm>
        <a:off x="2027893" y="1394787"/>
        <a:ext cx="1774792" cy="689577"/>
      </dsp:txXfrm>
    </dsp:sp>
    <dsp:sp modelId="{5DBE3B63-84DB-4EAE-9307-666C41C9F09C}">
      <dsp:nvSpPr>
        <dsp:cNvPr id="0" name=""/>
        <dsp:cNvSpPr/>
      </dsp:nvSpPr>
      <dsp:spPr>
        <a:xfrm>
          <a:off x="2027893" y="2084365"/>
          <a:ext cx="1774792" cy="1939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Peut obtenir 2 500 kg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Obtient </a:t>
          </a:r>
          <a:br>
            <a:rPr lang="fr-CA" sz="1900" kern="1200" dirty="0"/>
          </a:br>
          <a:r>
            <a:rPr lang="fr-CA" sz="1900" kern="1200" dirty="0"/>
            <a:t>1 500 kg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Tolérance : </a:t>
          </a:r>
          <a:br>
            <a:rPr lang="fr-CA" sz="1900" kern="1200" dirty="0"/>
          </a:br>
          <a:r>
            <a:rPr lang="fr-CA" sz="1900" kern="1200" dirty="0"/>
            <a:t>-500 kg</a:t>
          </a:r>
        </a:p>
      </dsp:txBody>
      <dsp:txXfrm>
        <a:off x="2027893" y="2084365"/>
        <a:ext cx="1774792" cy="1939514"/>
      </dsp:txXfrm>
    </dsp:sp>
    <dsp:sp modelId="{CAD516E8-E179-401F-9141-E3E98F71A548}">
      <dsp:nvSpPr>
        <dsp:cNvPr id="0" name=""/>
        <dsp:cNvSpPr/>
      </dsp:nvSpPr>
      <dsp:spPr>
        <a:xfrm>
          <a:off x="4051156" y="1394787"/>
          <a:ext cx="1774792" cy="68957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Mois 2</a:t>
          </a:r>
        </a:p>
      </dsp:txBody>
      <dsp:txXfrm>
        <a:off x="4051156" y="1394787"/>
        <a:ext cx="1774792" cy="689577"/>
      </dsp:txXfrm>
    </dsp:sp>
    <dsp:sp modelId="{C50D9ADA-FA88-41B5-B773-A4F9F23F111F}">
      <dsp:nvSpPr>
        <dsp:cNvPr id="0" name=""/>
        <dsp:cNvSpPr/>
      </dsp:nvSpPr>
      <dsp:spPr>
        <a:xfrm>
          <a:off x="4051156" y="2084365"/>
          <a:ext cx="1774792" cy="1939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Peut obtenir 1 000 kg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Obtient </a:t>
          </a:r>
          <a:br>
            <a:rPr lang="fr-CA" sz="1900" kern="1200" dirty="0"/>
          </a:br>
          <a:r>
            <a:rPr lang="fr-CA" sz="1900" kern="1200" dirty="0"/>
            <a:t>1 000 kg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Tolérance : </a:t>
          </a:r>
          <a:br>
            <a:rPr lang="fr-CA" sz="1900" kern="1200" dirty="0"/>
          </a:br>
          <a:r>
            <a:rPr lang="fr-CA" sz="1900" kern="1200" dirty="0"/>
            <a:t>-1 500 kg</a:t>
          </a:r>
        </a:p>
      </dsp:txBody>
      <dsp:txXfrm>
        <a:off x="4051156" y="2084365"/>
        <a:ext cx="1774792" cy="1939514"/>
      </dsp:txXfrm>
    </dsp:sp>
    <dsp:sp modelId="{8FA5E99A-B16F-4C75-892A-C9A05D307DEF}">
      <dsp:nvSpPr>
        <dsp:cNvPr id="0" name=""/>
        <dsp:cNvSpPr/>
      </dsp:nvSpPr>
      <dsp:spPr>
        <a:xfrm>
          <a:off x="6074420" y="1394787"/>
          <a:ext cx="1774792" cy="68957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Mois 3</a:t>
          </a:r>
          <a:r>
            <a:rPr lang="fr-CA" sz="1900" kern="1200" dirty="0">
              <a:latin typeface="Calibri Light" panose="020F0302020204030204"/>
            </a:rPr>
            <a:t> à 12</a:t>
          </a:r>
          <a:endParaRPr lang="fr-CA" sz="1900" kern="1200" dirty="0"/>
        </a:p>
      </dsp:txBody>
      <dsp:txXfrm>
        <a:off x="6074420" y="1394787"/>
        <a:ext cx="1774792" cy="689577"/>
      </dsp:txXfrm>
    </dsp:sp>
    <dsp:sp modelId="{4460277A-22F9-4DF7-AA2E-EB0F8780022D}">
      <dsp:nvSpPr>
        <dsp:cNvPr id="0" name=""/>
        <dsp:cNvSpPr/>
      </dsp:nvSpPr>
      <dsp:spPr>
        <a:xfrm>
          <a:off x="6074420" y="2084365"/>
          <a:ext cx="1774792" cy="1939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Peut obtenir 0 kg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1900" kern="1200" dirty="0"/>
        </a:p>
      </dsp:txBody>
      <dsp:txXfrm>
        <a:off x="6074420" y="2084365"/>
        <a:ext cx="1774792" cy="1939514"/>
      </dsp:txXfrm>
    </dsp:sp>
    <dsp:sp modelId="{2FE3FB2B-B5BE-4805-9B81-BB9B6E10F871}">
      <dsp:nvSpPr>
        <dsp:cNvPr id="0" name=""/>
        <dsp:cNvSpPr/>
      </dsp:nvSpPr>
      <dsp:spPr>
        <a:xfrm>
          <a:off x="8097683" y="1394787"/>
          <a:ext cx="1774792" cy="689577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900" kern="1200" dirty="0"/>
            <a:t>Mois 13</a:t>
          </a:r>
        </a:p>
      </dsp:txBody>
      <dsp:txXfrm>
        <a:off x="8097683" y="1394787"/>
        <a:ext cx="1774792" cy="689577"/>
      </dsp:txXfrm>
    </dsp:sp>
    <dsp:sp modelId="{7C7CB043-3875-4EAA-917A-58CC9A5EDE8B}">
      <dsp:nvSpPr>
        <dsp:cNvPr id="0" name=""/>
        <dsp:cNvSpPr/>
      </dsp:nvSpPr>
      <dsp:spPr>
        <a:xfrm>
          <a:off x="8097683" y="2084365"/>
          <a:ext cx="1774792" cy="193951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900" kern="1200" dirty="0"/>
            <a:t>Peut obtenir 1 500 kg</a:t>
          </a:r>
        </a:p>
      </dsp:txBody>
      <dsp:txXfrm>
        <a:off x="8097683" y="2084365"/>
        <a:ext cx="1774792" cy="1939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E4975-C1B6-489E-9669-FACFCB671E1C}">
      <dsp:nvSpPr>
        <dsp:cNvPr id="0" name=""/>
        <dsp:cNvSpPr/>
      </dsp:nvSpPr>
      <dsp:spPr>
        <a:xfrm>
          <a:off x="0" y="1508759"/>
          <a:ext cx="10515600" cy="2011680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8F3EE-AE2C-4992-A1CA-0CA66437A501}">
      <dsp:nvSpPr>
        <dsp:cNvPr id="0" name=""/>
        <dsp:cNvSpPr/>
      </dsp:nvSpPr>
      <dsp:spPr>
        <a:xfrm>
          <a:off x="541" y="0"/>
          <a:ext cx="1669293" cy="20116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Consultation des producteurs : janvier à mars 2026</a:t>
          </a:r>
        </a:p>
      </dsp:txBody>
      <dsp:txXfrm>
        <a:off x="541" y="0"/>
        <a:ext cx="1669293" cy="2011680"/>
      </dsp:txXfrm>
    </dsp:sp>
    <dsp:sp modelId="{ECA6962C-5478-42B5-B507-E0D41F40771F}">
      <dsp:nvSpPr>
        <dsp:cNvPr id="0" name=""/>
        <dsp:cNvSpPr/>
      </dsp:nvSpPr>
      <dsp:spPr>
        <a:xfrm>
          <a:off x="583727" y="2263140"/>
          <a:ext cx="502920" cy="50292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2E0404-E00B-4009-97B6-8CD93F2D83F8}">
      <dsp:nvSpPr>
        <dsp:cNvPr id="0" name=""/>
        <dsp:cNvSpPr/>
      </dsp:nvSpPr>
      <dsp:spPr>
        <a:xfrm>
          <a:off x="1727136" y="3017519"/>
          <a:ext cx="1839273" cy="20116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Résolution à l’AGA des PLQ : avril 2026</a:t>
          </a:r>
        </a:p>
      </dsp:txBody>
      <dsp:txXfrm>
        <a:off x="1727136" y="3017519"/>
        <a:ext cx="1839273" cy="2011680"/>
      </dsp:txXfrm>
    </dsp:sp>
    <dsp:sp modelId="{63D8D220-46C2-4AAB-93CF-159BAB687E00}">
      <dsp:nvSpPr>
        <dsp:cNvPr id="0" name=""/>
        <dsp:cNvSpPr/>
      </dsp:nvSpPr>
      <dsp:spPr>
        <a:xfrm>
          <a:off x="2395312" y="2263140"/>
          <a:ext cx="502920" cy="502920"/>
        </a:xfrm>
        <a:prstGeom prst="ellipse">
          <a:avLst/>
        </a:prstGeom>
        <a:solidFill>
          <a:schemeClr val="accent4">
            <a:hueOff val="2369987"/>
            <a:satOff val="9114"/>
            <a:lumOff val="-31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6B1F5E-8FA7-4957-BF63-FA01AEB0F0E9}">
      <dsp:nvSpPr>
        <dsp:cNvPr id="0" name=""/>
        <dsp:cNvSpPr/>
      </dsp:nvSpPr>
      <dsp:spPr>
        <a:xfrm>
          <a:off x="3623711" y="0"/>
          <a:ext cx="1445449" cy="20116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Développement du texte réglementaire et dépôt à la Régie : été 2026</a:t>
          </a:r>
        </a:p>
      </dsp:txBody>
      <dsp:txXfrm>
        <a:off x="3623711" y="0"/>
        <a:ext cx="1445449" cy="2011680"/>
      </dsp:txXfrm>
    </dsp:sp>
    <dsp:sp modelId="{8E4CFAEA-DEE8-42EF-8887-46824FFEB7C3}">
      <dsp:nvSpPr>
        <dsp:cNvPr id="0" name=""/>
        <dsp:cNvSpPr/>
      </dsp:nvSpPr>
      <dsp:spPr>
        <a:xfrm>
          <a:off x="4094976" y="2263140"/>
          <a:ext cx="502920" cy="502920"/>
        </a:xfrm>
        <a:prstGeom prst="ellipse">
          <a:avLst/>
        </a:prstGeom>
        <a:solidFill>
          <a:schemeClr val="accent4">
            <a:hueOff val="4739975"/>
            <a:satOff val="18228"/>
            <a:lumOff val="-62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7BA81-0EDA-4906-8056-E7B934D77F7C}">
      <dsp:nvSpPr>
        <dsp:cNvPr id="0" name=""/>
        <dsp:cNvSpPr/>
      </dsp:nvSpPr>
      <dsp:spPr>
        <a:xfrm>
          <a:off x="5126462" y="3017519"/>
          <a:ext cx="1387173" cy="20116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28016" rIns="36000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Processus réglementaire de la Régie : décision en 2027?</a:t>
          </a:r>
        </a:p>
      </dsp:txBody>
      <dsp:txXfrm>
        <a:off x="5126462" y="3017519"/>
        <a:ext cx="1387173" cy="2011680"/>
      </dsp:txXfrm>
    </dsp:sp>
    <dsp:sp modelId="{0FB7AE09-C73D-4CB8-B83B-4B89E2D536CE}">
      <dsp:nvSpPr>
        <dsp:cNvPr id="0" name=""/>
        <dsp:cNvSpPr/>
      </dsp:nvSpPr>
      <dsp:spPr>
        <a:xfrm>
          <a:off x="5568589" y="2263140"/>
          <a:ext cx="502920" cy="502920"/>
        </a:xfrm>
        <a:prstGeom prst="ellipse">
          <a:avLst/>
        </a:prstGeom>
        <a:solidFill>
          <a:schemeClr val="accent4">
            <a:hueOff val="7109962"/>
            <a:satOff val="27341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592697-E214-433B-AE97-7E18CE71731A}">
      <dsp:nvSpPr>
        <dsp:cNvPr id="0" name=""/>
        <dsp:cNvSpPr/>
      </dsp:nvSpPr>
      <dsp:spPr>
        <a:xfrm>
          <a:off x="6570938" y="0"/>
          <a:ext cx="1689222" cy="20116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00" tIns="128016" rIns="72000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Développement informatique et communications : fin 2027 et début 2028?</a:t>
          </a:r>
        </a:p>
      </dsp:txBody>
      <dsp:txXfrm>
        <a:off x="6570938" y="0"/>
        <a:ext cx="1689222" cy="2011680"/>
      </dsp:txXfrm>
    </dsp:sp>
    <dsp:sp modelId="{9C7FFCE2-0645-46D5-B4BA-4795D84A2E18}">
      <dsp:nvSpPr>
        <dsp:cNvPr id="0" name=""/>
        <dsp:cNvSpPr/>
      </dsp:nvSpPr>
      <dsp:spPr>
        <a:xfrm>
          <a:off x="7164089" y="2263140"/>
          <a:ext cx="502920" cy="502920"/>
        </a:xfrm>
        <a:prstGeom prst="ellipse">
          <a:avLst/>
        </a:prstGeom>
        <a:solidFill>
          <a:schemeClr val="accent4">
            <a:hueOff val="9479950"/>
            <a:satOff val="36455"/>
            <a:lumOff val="-1255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425419-1025-42E8-A155-8977A2847017}">
      <dsp:nvSpPr>
        <dsp:cNvPr id="0" name=""/>
        <dsp:cNvSpPr/>
      </dsp:nvSpPr>
      <dsp:spPr>
        <a:xfrm>
          <a:off x="8317462" y="3017519"/>
          <a:ext cx="1146036" cy="201168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1800" kern="1200" dirty="0"/>
            <a:t>Premier échange en 2028?</a:t>
          </a:r>
        </a:p>
      </dsp:txBody>
      <dsp:txXfrm>
        <a:off x="8317462" y="3017519"/>
        <a:ext cx="1146036" cy="2011680"/>
      </dsp:txXfrm>
    </dsp:sp>
    <dsp:sp modelId="{6DDF2228-31F7-4790-9E47-58011541C4AC}">
      <dsp:nvSpPr>
        <dsp:cNvPr id="0" name=""/>
        <dsp:cNvSpPr/>
      </dsp:nvSpPr>
      <dsp:spPr>
        <a:xfrm>
          <a:off x="8639020" y="2263140"/>
          <a:ext cx="502920" cy="502920"/>
        </a:xfrm>
        <a:prstGeom prst="ellipse">
          <a:avLst/>
        </a:prstGeom>
        <a:solidFill>
          <a:schemeClr val="accent4">
            <a:hueOff val="11849937"/>
            <a:satOff val="45569"/>
            <a:lumOff val="-1568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E02C831-B360-439A-941B-4EF9B13519F4}" type="datetimeFigureOut">
              <a:rPr lang="fr-CA" smtClean="0"/>
              <a:t>2025-12-19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60E42D-F37E-4471-9434-84317185A2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016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9450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0BC23-1270-44AB-FD1E-6EF84C455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>
            <a:extLst>
              <a:ext uri="{FF2B5EF4-FFF2-40B4-BE49-F238E27FC236}">
                <a16:creationId xmlns:a16="http://schemas.microsoft.com/office/drawing/2014/main" id="{209BFB1E-6428-5AD2-02CE-EAE415EAA4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1CBD127-18DE-A787-4653-80BA72BD8E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45FC08-A8F8-672F-7E18-76EA28E27F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45655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83594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9219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6921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160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93184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391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Non reportable du QC :</a:t>
            </a:r>
          </a:p>
          <a:p>
            <a:endParaRPr lang="fr-CA" dirty="0"/>
          </a:p>
          <a:p>
            <a:r>
              <a:rPr lang="fr-CA" dirty="0"/>
              <a:t>20-21     1,7 %</a:t>
            </a:r>
          </a:p>
          <a:p>
            <a:r>
              <a:rPr lang="fr-CA" dirty="0"/>
              <a:t>21-22     1,8 %</a:t>
            </a:r>
            <a:br>
              <a:rPr lang="fr-CA" dirty="0"/>
            </a:br>
            <a:r>
              <a:rPr lang="fr-CA" dirty="0"/>
              <a:t>22-23     3,2  %</a:t>
            </a:r>
            <a:br>
              <a:rPr lang="fr-CA" dirty="0"/>
            </a:br>
            <a:r>
              <a:rPr lang="fr-CA" dirty="0"/>
              <a:t>23-24     2,9%</a:t>
            </a:r>
          </a:p>
          <a:p>
            <a:r>
              <a:rPr lang="fr-CA" dirty="0"/>
              <a:t>24-25     2,4 %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08506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55505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297678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82053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1498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710004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BC611-125B-5388-A257-CE0FB81203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CA35EF9-0058-FB91-42FC-90AC4289BF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ECD6EF2-23D7-8163-D436-657D1EF063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7863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0056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7505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04653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4649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0,22 en 2023, 0,21 en 2024 et 0,20 $/hl entre janvier et septembre 2025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8103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325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1048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492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60E42D-F37E-4471-9434-84317185A2F6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544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Graphique, graphisme, clipart, conception&#10;&#10;Description générée automatiquement">
            <a:extLst>
              <a:ext uri="{FF2B5EF4-FFF2-40B4-BE49-F238E27FC236}">
                <a16:creationId xmlns:a16="http://schemas.microsoft.com/office/drawing/2014/main" id="{2C62E9E6-54AB-4845-BA8E-4FC45B1425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772" y="244490"/>
            <a:ext cx="2166906" cy="1396801"/>
          </a:xfrm>
          <a:prstGeom prst="rect">
            <a:avLst/>
          </a:prstGeom>
        </p:spPr>
      </p:pic>
      <p:pic>
        <p:nvPicPr>
          <p:cNvPr id="4" name="Image 3" descr="Une image contenant herbe, plein air, ciel, bâtiment&#10;&#10;Description générée automatiquement">
            <a:extLst>
              <a:ext uri="{FF2B5EF4-FFF2-40B4-BE49-F238E27FC236}">
                <a16:creationId xmlns:a16="http://schemas.microsoft.com/office/drawing/2014/main" id="{13946086-4D65-42F3-B42F-1846E9526D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0401"/>
            <a:ext cx="12192000" cy="5080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D11499C1-FD75-44B0-835E-997E39C64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200" y="1109267"/>
            <a:ext cx="6832600" cy="1642268"/>
          </a:xfrm>
          <a:solidFill>
            <a:srgbClr val="FFFFFF"/>
          </a:solidFill>
          <a:ln w="19050">
            <a:solidFill>
              <a:srgbClr val="C00000"/>
            </a:solidFill>
          </a:ln>
        </p:spPr>
        <p:txBody>
          <a:bodyPr anchor="ctr"/>
          <a:lstStyle>
            <a:lvl1pPr algn="ctr">
              <a:defRPr sz="48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7" name="Image 6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C5C74703-C162-4F8F-840D-7E13D0D6F6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5906" y="305856"/>
            <a:ext cx="1776988" cy="127406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A0EE114-6F30-DF85-BECC-11C5CD2B53FB}"/>
              </a:ext>
            </a:extLst>
          </p:cNvPr>
          <p:cNvSpPr txBox="1">
            <a:spLocks/>
          </p:cNvSpPr>
          <p:nvPr userDrawn="1"/>
        </p:nvSpPr>
        <p:spPr>
          <a:xfrm>
            <a:off x="1061044" y="2002631"/>
            <a:ext cx="10069911" cy="2852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fr-CA"/>
              <a:t>Titre de section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0319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C80DFA-4368-4769-AC38-2DF5BB73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843"/>
            <a:ext cx="9738816" cy="634115"/>
          </a:xfrm>
        </p:spPr>
        <p:txBody>
          <a:bodyPr/>
          <a:lstStyle>
            <a:lvl1pPr>
              <a:defRPr>
                <a:solidFill>
                  <a:srgbClr val="50A3C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6" name="Image 5" descr="Une image contenant Graphique, graphisme, clipart, conception&#10;&#10;Description générée automatiquement">
            <a:extLst>
              <a:ext uri="{FF2B5EF4-FFF2-40B4-BE49-F238E27FC236}">
                <a16:creationId xmlns:a16="http://schemas.microsoft.com/office/drawing/2014/main" id="{3F59B462-6E53-4CF7-8EAA-C7588614A9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8055" y="136524"/>
            <a:ext cx="1200733" cy="774000"/>
          </a:xfrm>
          <a:prstGeom prst="rect">
            <a:avLst/>
          </a:prstGeom>
        </p:spPr>
      </p:pic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FEB720F9-5D74-118B-BA19-AECA709AD2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3" y="6000823"/>
            <a:ext cx="1223576" cy="784285"/>
          </a:xfrm>
          <a:prstGeom prst="rect">
            <a:avLst/>
          </a:prstGeom>
        </p:spPr>
      </p:pic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A8CEE99B-2B60-659C-F830-60CF13CFDD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7050" y="6501395"/>
            <a:ext cx="977900" cy="29152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C2B665-9930-B9ED-3637-8EAAF44CB5D3}"/>
              </a:ext>
            </a:extLst>
          </p:cNvPr>
          <p:cNvSpPr/>
          <p:nvPr userDrawn="1"/>
        </p:nvSpPr>
        <p:spPr>
          <a:xfrm>
            <a:off x="10608907" y="5962261"/>
            <a:ext cx="1380930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solidFill>
                  <a:srgbClr val="50A3C4"/>
                </a:solidFill>
              </a:rPr>
              <a:t>Tournées de secteurs 2026</a:t>
            </a:r>
          </a:p>
        </p:txBody>
      </p:sp>
    </p:spTree>
    <p:extLst>
      <p:ext uri="{BB962C8B-B14F-4D97-AF65-F5344CB8AC3E}">
        <p14:creationId xmlns:p14="http://schemas.microsoft.com/office/powerpoint/2010/main" val="346968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42F145F-2FD5-D999-767D-0C0CF10D12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7050" y="6501395"/>
            <a:ext cx="977900" cy="29152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7302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79B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28315FA-4B89-4A65-9947-517AD6EAA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441" y="70001"/>
            <a:ext cx="1202218" cy="774957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21EF1FBB-C79A-4FA9-B7BF-D6E5D231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843"/>
            <a:ext cx="9738816" cy="634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3" name="Image 2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B86F42C5-E80D-F3DF-24E9-65A7D0477C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3" y="6000823"/>
            <a:ext cx="1223576" cy="78428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87FD61C-640C-8B6D-D621-8FFEE1F3C0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7050" y="6501395"/>
            <a:ext cx="977900" cy="29152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11127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bg>
      <p:bgPr>
        <a:solidFill>
          <a:srgbClr val="79B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892B3C9-A278-C321-E6B8-125F467D26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7050" y="6501395"/>
            <a:ext cx="977900" cy="291523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54586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1D6-4C6B-4417-AA39-6B648057B9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6125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1D6-4C6B-4417-AA39-6B648057B9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885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D9F1D6-4C6B-4417-AA39-6B648057B91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0837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Diapositive de titre">
    <p:bg>
      <p:bgPr>
        <a:solidFill>
          <a:srgbClr val="79B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C28315FA-4B89-4A65-9947-517AD6EAA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441" y="70001"/>
            <a:ext cx="1202218" cy="774957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21EF1FBB-C79A-4FA9-B7BF-D6E5D2312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843"/>
            <a:ext cx="9738816" cy="634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5" name="Image 4" descr="Une image contenant texte, Police, Graphique, capture d’écran&#10;&#10;Description générée automatiquement">
            <a:extLst>
              <a:ext uri="{FF2B5EF4-FFF2-40B4-BE49-F238E27FC236}">
                <a16:creationId xmlns:a16="http://schemas.microsoft.com/office/drawing/2014/main" id="{AAD21153-74F6-4A55-9C7E-F0345F9CD8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242" y="6013504"/>
            <a:ext cx="10042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00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fr-FR"/>
              <a:t>Cliquez pour modifier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1D7EFF-747F-40DC-BD5B-F8C8641338B0}" type="datetime1">
              <a:rPr lang="fr-FR" smtClean="0"/>
              <a:t>19/12/2025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28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308670"/>
            <a:ext cx="4408714" cy="11479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Write Project Tittle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308670"/>
            <a:ext cx="5070929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en-US" dirty="0"/>
              <a:t>Image 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012B23B0-EA56-4F98-9DAA-0751B68EC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4962"/>
            <a:ext cx="4408714" cy="3256508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D32235">
                <a:alpha val="50196"/>
              </a:srgbClr>
            </a:solidFill>
          </a:ln>
        </p:spPr>
        <p:txBody>
          <a:bodyPr/>
          <a:lstStyle>
            <a:lvl1pPr>
              <a:defRPr lang="fr-FR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fr-FR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fr-FR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53657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</a:pPr>
            <a:r>
              <a:rPr lang="fr-FR" dirty="0"/>
              <a:t>Deuxième niveau</a:t>
            </a:r>
          </a:p>
          <a:p>
            <a:pPr marL="811213" lvl="2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ACD51F29-8C72-1C90-7F74-56A32361D8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28488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39894B-C684-1824-DA5E-EE4BBE5DE41B}"/>
              </a:ext>
            </a:extLst>
          </p:cNvPr>
          <p:cNvSpPr/>
          <p:nvPr userDrawn="1"/>
        </p:nvSpPr>
        <p:spPr>
          <a:xfrm>
            <a:off x="5625546" y="159026"/>
            <a:ext cx="3458817" cy="6539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06DD2406-C29B-987C-AE8F-7F92ACCECD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1443" y="2607866"/>
            <a:ext cx="6164470" cy="1642268"/>
          </a:xfrm>
          <a:solidFill>
            <a:srgbClr val="FFFFFF"/>
          </a:solidFill>
          <a:ln w="19050">
            <a:noFill/>
          </a:ln>
        </p:spPr>
        <p:txBody>
          <a:bodyPr anchor="ctr"/>
          <a:lstStyle>
            <a:lvl1pPr algn="l">
              <a:defRPr sz="4800"/>
            </a:lvl1pPr>
          </a:lstStyle>
          <a:p>
            <a:r>
              <a:rPr lang="fr-FR" dirty="0"/>
              <a:t>Titre de la présentation</a:t>
            </a:r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849FA2-AC78-4214-B4B5-CA4ACB25DFB4}"/>
              </a:ext>
            </a:extLst>
          </p:cNvPr>
          <p:cNvSpPr/>
          <p:nvPr userDrawn="1"/>
        </p:nvSpPr>
        <p:spPr>
          <a:xfrm>
            <a:off x="7511143" y="4926563"/>
            <a:ext cx="4478694" cy="1315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rgbClr val="50A3C4"/>
                </a:solidFill>
              </a:rPr>
              <a:t>Tournées de secteurs 2026</a:t>
            </a:r>
          </a:p>
        </p:txBody>
      </p:sp>
    </p:spTree>
    <p:extLst>
      <p:ext uri="{BB962C8B-B14F-4D97-AF65-F5344CB8AC3E}">
        <p14:creationId xmlns:p14="http://schemas.microsoft.com/office/powerpoint/2010/main" val="1935028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72952" y="1337482"/>
            <a:ext cx="3385456" cy="10232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Write Project Tittle Here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6C67B153-DFA8-4908-B230-1EB7379FB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4" y="1337758"/>
            <a:ext cx="5958386" cy="5240463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D32235">
                <a:alpha val="50196"/>
              </a:srgbClr>
            </a:solidFill>
          </a:ln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53657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</a:pPr>
            <a:r>
              <a:rPr lang="fr-FR" dirty="0"/>
              <a:t>Deuxième niveau</a:t>
            </a:r>
          </a:p>
          <a:p>
            <a:pPr marL="811213" lvl="2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E3BFD914-BDD0-A77B-7C8E-4A50C04488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78306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0"/>
          </p:nvPr>
        </p:nvSpPr>
        <p:spPr>
          <a:xfrm>
            <a:off x="0" y="685800"/>
            <a:ext cx="4157979" cy="5486400"/>
          </a:xfrm>
          <a:custGeom>
            <a:avLst/>
            <a:gdLst>
              <a:gd name="connsiteX0" fmla="*/ 1212342 w 3592513"/>
              <a:gd name="connsiteY0" fmla="*/ 0 h 4740275"/>
              <a:gd name="connsiteX1" fmla="*/ 3592513 w 3592513"/>
              <a:gd name="connsiteY1" fmla="*/ 2371442 h 4740275"/>
              <a:gd name="connsiteX2" fmla="*/ 1212342 w 3592513"/>
              <a:gd name="connsiteY2" fmla="*/ 4740275 h 4740275"/>
              <a:gd name="connsiteX3" fmla="*/ 0 w 3592513"/>
              <a:gd name="connsiteY3" fmla="*/ 4411561 h 4740275"/>
              <a:gd name="connsiteX4" fmla="*/ 0 w 3592513"/>
              <a:gd name="connsiteY4" fmla="*/ 328715 h 4740275"/>
              <a:gd name="connsiteX5" fmla="*/ 1212342 w 3592513"/>
              <a:gd name="connsiteY5" fmla="*/ 0 h 474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92513" h="4740275">
                <a:moveTo>
                  <a:pt x="1212342" y="0"/>
                </a:moveTo>
                <a:cubicBezTo>
                  <a:pt x="2526804" y="0"/>
                  <a:pt x="3592513" y="1061801"/>
                  <a:pt x="3592513" y="2371442"/>
                </a:cubicBezTo>
                <a:cubicBezTo>
                  <a:pt x="3592513" y="3681083"/>
                  <a:pt x="2526804" y="4740275"/>
                  <a:pt x="1212342" y="4740275"/>
                </a:cubicBezTo>
                <a:cubicBezTo>
                  <a:pt x="769824" y="4740275"/>
                  <a:pt x="356109" y="4620268"/>
                  <a:pt x="0" y="4411561"/>
                </a:cubicBezTo>
                <a:cubicBezTo>
                  <a:pt x="0" y="4411561"/>
                  <a:pt x="0" y="4411561"/>
                  <a:pt x="0" y="328715"/>
                </a:cubicBezTo>
                <a:cubicBezTo>
                  <a:pt x="356109" y="120007"/>
                  <a:pt x="769824" y="0"/>
                  <a:pt x="121234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500"/>
            </a:lvl1pPr>
          </a:lstStyle>
          <a:p>
            <a:endParaRPr lang="en-US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880446" y="1149573"/>
            <a:ext cx="3286368" cy="6792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US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624C5EA-E0A1-4A18-9B36-A366B944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0446" y="1965555"/>
            <a:ext cx="6883924" cy="4206645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D32235">
                <a:alpha val="50196"/>
              </a:srgbClr>
            </a:solidFill>
          </a:ln>
        </p:spPr>
        <p:txBody>
          <a:bodyPr/>
          <a:lstStyle>
            <a:lvl1pPr>
              <a:defRPr lang="fr-FR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lang="fr-FR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lang="fr-FR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53657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</a:pPr>
            <a:r>
              <a:rPr lang="fr-FR" dirty="0"/>
              <a:t>Deuxième niveau</a:t>
            </a:r>
          </a:p>
          <a:p>
            <a:pPr marL="811213" lvl="2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D483A80-7D85-B264-52E0-667B3172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16632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59500" cy="6858000"/>
          </a:xfrm>
          <a:prstGeom prst="rect">
            <a:avLst/>
          </a:prstGeom>
          <a:solidFill>
            <a:srgbClr val="50A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15" r="27618" b="6621"/>
          <a:stretch/>
        </p:blipFill>
        <p:spPr>
          <a:xfrm>
            <a:off x="7127309" y="-191022"/>
            <a:ext cx="2793304" cy="6403932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 hasCustomPrompt="1"/>
          </p:nvPr>
        </p:nvSpPr>
        <p:spPr>
          <a:xfrm>
            <a:off x="7366013" y="1251827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4843" y="479848"/>
            <a:ext cx="3681616" cy="771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US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E663D70-FB40-4E68-A538-2C04E9EF4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3" y="1583140"/>
            <a:ext cx="5581933" cy="499508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B52FF2F6-1FB7-CC3C-B041-4BF6AF0E3E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57796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687" y="1244600"/>
            <a:ext cx="5613400" cy="5613400"/>
          </a:xfrm>
          <a:prstGeom prst="rect">
            <a:avLst/>
          </a:prstGeom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108258" y="2374613"/>
            <a:ext cx="1662545" cy="251604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2986" y="1446663"/>
            <a:ext cx="3147576" cy="15357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US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C6AB5B6-B7C5-4456-9AC4-8D430AAD0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1011" y="1446663"/>
            <a:ext cx="4388893" cy="5268036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D32235">
                <a:alpha val="50196"/>
              </a:srgbClr>
            </a:solidFill>
          </a:ln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53657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</a:pPr>
            <a:r>
              <a:rPr lang="fr-FR" dirty="0"/>
              <a:t>Deuxième niveau</a:t>
            </a:r>
          </a:p>
          <a:p>
            <a:pPr marL="811213" lvl="2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F515D30-0BC2-BD19-BD78-4F424D215D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79929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349" b="15999"/>
          <a:stretch/>
        </p:blipFill>
        <p:spPr>
          <a:xfrm>
            <a:off x="6237962" y="438096"/>
            <a:ext cx="5954038" cy="5085567"/>
          </a:xfrm>
          <a:prstGeom prst="rect">
            <a:avLst/>
          </a:prstGeom>
          <a:noFill/>
        </p:spPr>
      </p:pic>
      <p:sp>
        <p:nvSpPr>
          <p:cNvPr id="4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119257" y="1736271"/>
            <a:ext cx="5072743" cy="33854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65244" y="1401157"/>
            <a:ext cx="5530756" cy="67022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 err="1"/>
              <a:t>Titre</a:t>
            </a:r>
            <a:r>
              <a:rPr lang="en-US" dirty="0"/>
              <a:t> </a:t>
            </a:r>
            <a:r>
              <a:rPr lang="en-US" dirty="0" err="1"/>
              <a:t>ici</a:t>
            </a:r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9530586-16C2-443B-BFD5-4BC62D4A0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4" y="2224585"/>
            <a:ext cx="5530756" cy="4244454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D32235">
                <a:alpha val="50196"/>
              </a:srgbClr>
            </a:solidFill>
          </a:ln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56C1DDF6-31CC-65BA-60AA-D3EDD2FEF0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28916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50429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22117" y="301336"/>
            <a:ext cx="11619511" cy="62000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38200" y="1936540"/>
            <a:ext cx="1988582" cy="3172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7F54A245-7045-096A-E27B-A205639DEE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666252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8128190" y="1285005"/>
            <a:ext cx="3517900" cy="4622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5910" y="1285005"/>
            <a:ext cx="6961604" cy="598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867B3AFC-9C75-481D-906B-F2B54B2F2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4" y="2388361"/>
            <a:ext cx="6942270" cy="3512186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D32235">
                <a:alpha val="50196"/>
              </a:srgbClr>
            </a:solidFill>
          </a:ln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98A531E8-8BEC-802C-7430-C70B354567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67740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159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15" r="27618" b="6621"/>
          <a:stretch/>
        </p:blipFill>
        <p:spPr>
          <a:xfrm>
            <a:off x="7127309" y="-191022"/>
            <a:ext cx="2793304" cy="6403932"/>
          </a:xfrm>
          <a:prstGeom prst="rect">
            <a:avLst/>
          </a:prstGeom>
        </p:spPr>
      </p:pic>
      <p:sp>
        <p:nvSpPr>
          <p:cNvPr id="5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7366013" y="1251827"/>
            <a:ext cx="2315896" cy="41103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51577" y="387202"/>
            <a:ext cx="5581933" cy="10458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0C8FC8D-E74E-424E-8893-A684B2757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3" y="1583140"/>
            <a:ext cx="5581933" cy="499508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C8EC86DB-0728-3720-4D27-87C5190F21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00785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29338" y="1498600"/>
            <a:ext cx="4711700" cy="1612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BAEFCAAF-93B9-08BC-7B21-E61240E72D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91594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5910" y="1117600"/>
            <a:ext cx="5550090" cy="997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205147" y="1117599"/>
            <a:ext cx="5299916" cy="5351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CEB5428-2737-48BF-A1CC-2D5D2C559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44" y="2224585"/>
            <a:ext cx="5530756" cy="4244454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D32235">
                <a:alpha val="50196"/>
              </a:srgbClr>
            </a:solidFill>
          </a:ln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5AB6E104-AD2D-8ECA-9527-F5C8E988D3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4537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4270C13E-1DED-E2F4-23A5-01D264FD11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0" y="2027583"/>
            <a:ext cx="2771912" cy="2915478"/>
          </a:xfrm>
          <a:solidFill>
            <a:srgbClr val="FFFFFF"/>
          </a:solidFill>
          <a:ln w="19050">
            <a:noFill/>
          </a:ln>
        </p:spPr>
        <p:txBody>
          <a:bodyPr anchor="ctr"/>
          <a:lstStyle>
            <a:lvl1pPr algn="l">
              <a:defRPr sz="4000"/>
            </a:lvl1pPr>
          </a:lstStyle>
          <a:p>
            <a:r>
              <a:rPr lang="fr-FR" dirty="0"/>
              <a:t>Titre de section</a:t>
            </a:r>
            <a:endParaRPr lang="fr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C169CF-54F9-6F33-017E-53F5163C8F23}"/>
              </a:ext>
            </a:extLst>
          </p:cNvPr>
          <p:cNvSpPr/>
          <p:nvPr userDrawn="1"/>
        </p:nvSpPr>
        <p:spPr>
          <a:xfrm>
            <a:off x="8994709" y="4943061"/>
            <a:ext cx="2995127" cy="1299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800" dirty="0">
                <a:solidFill>
                  <a:srgbClr val="50A3C4"/>
                </a:solidFill>
              </a:rPr>
              <a:t>Tournées de secteurs 2026</a:t>
            </a:r>
          </a:p>
        </p:txBody>
      </p:sp>
    </p:spTree>
    <p:extLst>
      <p:ext uri="{BB962C8B-B14F-4D97-AF65-F5344CB8AC3E}">
        <p14:creationId xmlns:p14="http://schemas.microsoft.com/office/powerpoint/2010/main" val="2329806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745881" y="4698999"/>
            <a:ext cx="4711700" cy="13510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defRPr sz="4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3434EF55-E565-CA10-CA32-7BE7936A41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36058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" y="3746500"/>
            <a:ext cx="12192000" cy="3111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5E1E74A-6777-4E4F-8F74-D147423B95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603" y="1351128"/>
            <a:ext cx="11505063" cy="2282682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D32235">
                <a:alpha val="50196"/>
              </a:srgbClr>
            </a:solidFill>
          </a:ln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E14649F-C9F1-49E8-83F1-158720134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6602" y="445354"/>
            <a:ext cx="6701051" cy="7283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Write Project Tittle Here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07EADD66-957E-380F-DC31-5D0F128EA9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02062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5116" y="1295023"/>
            <a:ext cx="5530756" cy="11069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205147" y="1295022"/>
            <a:ext cx="5422746" cy="52063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1DC9B3D8-923D-4BE0-878D-D9F7D0B1D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16" y="2402008"/>
            <a:ext cx="5530756" cy="4129396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D32235">
                <a:alpha val="50196"/>
              </a:srgbClr>
            </a:solidFill>
          </a:ln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A9D38C5E-7293-B756-BEF8-75A9237EBE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07370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70608" y="152550"/>
            <a:ext cx="11450783" cy="63488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536700" y="1079022"/>
            <a:ext cx="4495800" cy="1740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D89730DD-DA67-2587-A91A-E4A095301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738710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415301" y="1392598"/>
            <a:ext cx="3540368" cy="50612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9142477" y="0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142477" y="2924907"/>
            <a:ext cx="2133599" cy="26728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45578D-38FD-48B5-8548-3394F92A7C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2693" y="932482"/>
            <a:ext cx="4495800" cy="1740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Write Project Tittle Here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AB96D4A-D22B-43B7-A09F-978FC7DEC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693" y="2784146"/>
            <a:ext cx="4495800" cy="3717249"/>
          </a:xfrm>
          <a:prstGeom prst="rect">
            <a:avLst/>
          </a:prstGeom>
          <a:solidFill>
            <a:srgbClr val="FFFFFF">
              <a:alpha val="49020"/>
            </a:srgbClr>
          </a:solidFill>
          <a:ln>
            <a:solidFill>
              <a:srgbClr val="D32235">
                <a:alpha val="50196"/>
              </a:srgbClr>
            </a:solidFill>
          </a:ln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B4273F5E-F086-CF7D-68F3-FE62372684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716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able des matièr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F9C058-5137-11B1-4ABC-1911796EAD52}"/>
              </a:ext>
            </a:extLst>
          </p:cNvPr>
          <p:cNvSpPr/>
          <p:nvPr userDrawn="1"/>
        </p:nvSpPr>
        <p:spPr>
          <a:xfrm>
            <a:off x="10608907" y="5962261"/>
            <a:ext cx="1380930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solidFill>
                  <a:srgbClr val="50A3C4"/>
                </a:solidFill>
              </a:rPr>
              <a:t>Tournées de secteurs 2026</a:t>
            </a:r>
          </a:p>
        </p:txBody>
      </p:sp>
    </p:spTree>
    <p:extLst>
      <p:ext uri="{BB962C8B-B14F-4D97-AF65-F5344CB8AC3E}">
        <p14:creationId xmlns:p14="http://schemas.microsoft.com/office/powerpoint/2010/main" val="194859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E3E61-7310-4D08-A316-5EABF83B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43"/>
            <a:ext cx="9532150" cy="63411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ACCD7-8575-4EBD-9D83-6E764EFE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4858"/>
            <a:ext cx="10515600" cy="5028646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/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  <a:defRPr/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DC2462A-563A-1FAA-1460-E23BACB3EF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7050" y="6501395"/>
            <a:ext cx="977900" cy="29152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08E3CB-54D7-DD3E-D01A-03034D453084}"/>
              </a:ext>
            </a:extLst>
          </p:cNvPr>
          <p:cNvSpPr/>
          <p:nvPr userDrawn="1"/>
        </p:nvSpPr>
        <p:spPr>
          <a:xfrm>
            <a:off x="10608907" y="5962261"/>
            <a:ext cx="1380930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solidFill>
                  <a:srgbClr val="50A3C4"/>
                </a:solidFill>
              </a:rPr>
              <a:t>Tournées de secteurs 2026</a:t>
            </a:r>
          </a:p>
        </p:txBody>
      </p:sp>
    </p:spTree>
    <p:extLst>
      <p:ext uri="{BB962C8B-B14F-4D97-AF65-F5344CB8AC3E}">
        <p14:creationId xmlns:p14="http://schemas.microsoft.com/office/powerpoint/2010/main" val="421268750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8163E6-EA64-446A-8EEB-E621D65F7437}"/>
              </a:ext>
            </a:extLst>
          </p:cNvPr>
          <p:cNvSpPr/>
          <p:nvPr userDrawn="1"/>
        </p:nvSpPr>
        <p:spPr>
          <a:xfrm>
            <a:off x="0" y="0"/>
            <a:ext cx="12192000" cy="933254"/>
          </a:xfrm>
          <a:prstGeom prst="rect">
            <a:avLst/>
          </a:prstGeom>
          <a:solidFill>
            <a:srgbClr val="79B8D2"/>
          </a:solidFill>
          <a:ln>
            <a:solidFill>
              <a:srgbClr val="79B8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4E3E61-7310-4D08-A316-5EABF83B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43"/>
            <a:ext cx="9532150" cy="63411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ACCD7-8575-4EBD-9D83-6E764EFE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4858"/>
            <a:ext cx="10515600" cy="5028646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/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  <a:defRPr/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CAF763E-297B-4691-A91A-772ACA23CA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441" y="70001"/>
            <a:ext cx="1202218" cy="774957"/>
          </a:xfrm>
          <a:prstGeom prst="rect">
            <a:avLst/>
          </a:prstGeom>
        </p:spPr>
      </p:pic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7B6F3DB-D384-384B-B18E-7A4D6BBE7D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83" y="6000823"/>
            <a:ext cx="1223576" cy="784285"/>
          </a:xfrm>
          <a:prstGeom prst="rect">
            <a:avLst/>
          </a:prstGeom>
        </p:spPr>
      </p:pic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62A1AE0B-7935-0EE6-C892-920DA9F87A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7050" y="6501395"/>
            <a:ext cx="977900" cy="29152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806C4F-5445-F75D-832C-BA91A5B75688}"/>
              </a:ext>
            </a:extLst>
          </p:cNvPr>
          <p:cNvSpPr/>
          <p:nvPr userDrawn="1"/>
        </p:nvSpPr>
        <p:spPr>
          <a:xfrm>
            <a:off x="10608907" y="6008916"/>
            <a:ext cx="1380930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dirty="0">
                <a:solidFill>
                  <a:srgbClr val="50A3C4"/>
                </a:solidFill>
              </a:rPr>
              <a:t>Tournées de secteurs 2026</a:t>
            </a:r>
          </a:p>
        </p:txBody>
      </p:sp>
    </p:spTree>
    <p:extLst>
      <p:ext uri="{BB962C8B-B14F-4D97-AF65-F5344CB8AC3E}">
        <p14:creationId xmlns:p14="http://schemas.microsoft.com/office/powerpoint/2010/main" val="2019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8163E6-EA64-446A-8EEB-E621D65F7437}"/>
              </a:ext>
            </a:extLst>
          </p:cNvPr>
          <p:cNvSpPr/>
          <p:nvPr userDrawn="1"/>
        </p:nvSpPr>
        <p:spPr>
          <a:xfrm>
            <a:off x="0" y="0"/>
            <a:ext cx="12192000" cy="933254"/>
          </a:xfrm>
          <a:prstGeom prst="rect">
            <a:avLst/>
          </a:prstGeom>
          <a:solidFill>
            <a:srgbClr val="79B8D2"/>
          </a:solidFill>
          <a:ln>
            <a:solidFill>
              <a:srgbClr val="79B8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4E3E61-7310-4D08-A316-5EABF83B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43"/>
            <a:ext cx="9532150" cy="63411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ACCD7-8575-4EBD-9D83-6E764EFE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4858"/>
            <a:ext cx="10515600" cy="5028646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/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  <a:defRPr/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0CAF763E-297B-4691-A91A-772ACA23CA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441" y="70001"/>
            <a:ext cx="1202218" cy="774957"/>
          </a:xfrm>
          <a:prstGeom prst="rect">
            <a:avLst/>
          </a:prstGeom>
        </p:spPr>
      </p:pic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C4439550-391D-C66A-5398-5F9A2DDC30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07050" y="6501395"/>
            <a:ext cx="977900" cy="29152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6032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 et contenu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8163E6-EA64-446A-8EEB-E621D65F7437}"/>
              </a:ext>
            </a:extLst>
          </p:cNvPr>
          <p:cNvSpPr/>
          <p:nvPr userDrawn="1"/>
        </p:nvSpPr>
        <p:spPr>
          <a:xfrm>
            <a:off x="0" y="0"/>
            <a:ext cx="12192000" cy="933254"/>
          </a:xfrm>
          <a:prstGeom prst="rect">
            <a:avLst/>
          </a:prstGeom>
          <a:solidFill>
            <a:srgbClr val="79B8D2"/>
          </a:solidFill>
          <a:ln>
            <a:solidFill>
              <a:srgbClr val="79B8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4E3E61-7310-4D08-A316-5EABF83B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843"/>
            <a:ext cx="9656929" cy="63411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ACCD7-8575-4EBD-9D83-6E764EFE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344858"/>
            <a:ext cx="5044127" cy="4584602"/>
          </a:xfrm>
          <a:ln w="19050">
            <a:solidFill>
              <a:srgbClr val="79B8D2"/>
            </a:solidFill>
          </a:ln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  <a:defRPr/>
            </a:lvl1pPr>
            <a:lvl2pPr marL="536575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  <a:defRPr/>
            </a:lvl2pPr>
            <a:lvl3pPr marL="811213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lvl3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E0D8B56-A791-4C3C-BDAB-84C40D90C0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9672" y="1344858"/>
            <a:ext cx="5044127" cy="4584602"/>
          </a:xfrm>
          <a:ln w="19050">
            <a:solidFill>
              <a:srgbClr val="79B8D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53657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</a:pPr>
            <a:r>
              <a:rPr lang="fr-FR" dirty="0"/>
              <a:t>Deuxième niveau</a:t>
            </a:r>
          </a:p>
          <a:p>
            <a:pPr marL="811213" lvl="2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Troisième niveau</a:t>
            </a:r>
          </a:p>
        </p:txBody>
      </p:sp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B28CD6B0-9E18-4216-BFE4-70934E595E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441" y="70001"/>
            <a:ext cx="1202218" cy="774957"/>
          </a:xfrm>
          <a:prstGeom prst="rect">
            <a:avLst/>
          </a:prstGeom>
        </p:spPr>
      </p:pic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4D179C7C-CCF6-8FDA-080D-B0007E4802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07050" y="6501395"/>
            <a:ext cx="977900" cy="29152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848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68163E6-EA64-446A-8EEB-E621D65F7437}"/>
              </a:ext>
            </a:extLst>
          </p:cNvPr>
          <p:cNvSpPr/>
          <p:nvPr userDrawn="1"/>
        </p:nvSpPr>
        <p:spPr>
          <a:xfrm>
            <a:off x="0" y="0"/>
            <a:ext cx="12192000" cy="933254"/>
          </a:xfrm>
          <a:prstGeom prst="rect">
            <a:avLst/>
          </a:prstGeom>
          <a:solidFill>
            <a:srgbClr val="79B8D2"/>
          </a:solidFill>
          <a:ln>
            <a:solidFill>
              <a:srgbClr val="79B8D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54E3E61-7310-4D08-A316-5EABF83B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843"/>
            <a:ext cx="9769242" cy="634115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fr-CA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9E0D8B56-A791-4C3C-BDAB-84C40D90C0B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1118613"/>
            <a:ext cx="3513058" cy="2322169"/>
          </a:xfrm>
          <a:ln w="19050">
            <a:solidFill>
              <a:srgbClr val="79B8D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53657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</a:pPr>
            <a:r>
              <a:rPr lang="fr-FR" dirty="0"/>
              <a:t>Deuxième niveau</a:t>
            </a:r>
          </a:p>
          <a:p>
            <a:pPr marL="811213" lvl="2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Troisième niveau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5ACB679-4E49-4982-836B-91C4F216529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571208" y="1118613"/>
            <a:ext cx="3513058" cy="2322169"/>
          </a:xfrm>
          <a:ln w="19050">
            <a:solidFill>
              <a:srgbClr val="79B8D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53657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</a:pPr>
            <a:r>
              <a:rPr lang="fr-FR" dirty="0"/>
              <a:t>Deuxième niveau</a:t>
            </a:r>
          </a:p>
          <a:p>
            <a:pPr marL="811213" lvl="2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Troisième niveau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72F6B6A4-FC35-4C80-A611-92C3CF2F327B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38199" y="3560155"/>
            <a:ext cx="3513058" cy="2322169"/>
          </a:xfrm>
          <a:ln w="19050">
            <a:solidFill>
              <a:srgbClr val="79B8D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53657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</a:pPr>
            <a:r>
              <a:rPr lang="fr-FR" dirty="0"/>
              <a:t>Deuxième niveau</a:t>
            </a:r>
          </a:p>
          <a:p>
            <a:pPr marL="811213" lvl="2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Troisième niveau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CB8876D8-68FD-425E-A09D-978E8CEDC90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1208" y="3560155"/>
            <a:ext cx="3513058" cy="2322169"/>
          </a:xfrm>
          <a:ln w="19050">
            <a:solidFill>
              <a:srgbClr val="79B8D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53657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</a:pPr>
            <a:r>
              <a:rPr lang="fr-FR" dirty="0"/>
              <a:t>Deuxième niveau</a:t>
            </a:r>
          </a:p>
          <a:p>
            <a:pPr marL="811213" lvl="2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Troisième niveau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1BBD120-DA7A-48BC-8DF0-A5437BCC8EE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04217" y="1144097"/>
            <a:ext cx="3513058" cy="4738227"/>
          </a:xfrm>
          <a:ln w="19050">
            <a:solidFill>
              <a:srgbClr val="79B8D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</a:lstStyle>
          <a:p>
            <a:pPr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32235"/>
              </a:buClr>
              <a:buFont typeface="Wingdings" panose="05000000000000000000" pitchFamily="2" charset="2"/>
              <a:buChar char="§"/>
            </a:pPr>
            <a:r>
              <a:rPr lang="fr-FR" dirty="0"/>
              <a:t>Cliquez pour modifier les styles du texte du masque</a:t>
            </a:r>
          </a:p>
          <a:p>
            <a:pPr marL="536575" lvl="1" indent="-273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9B8D2"/>
              </a:buClr>
            </a:pPr>
            <a:r>
              <a:rPr lang="fr-FR" dirty="0"/>
              <a:t>Deuxième niveau</a:t>
            </a:r>
          </a:p>
          <a:p>
            <a:pPr marL="811213" lvl="2" indent="-27463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dirty="0"/>
              <a:t>Troisième niveau</a:t>
            </a:r>
          </a:p>
        </p:txBody>
      </p:sp>
      <p:pic>
        <p:nvPicPr>
          <p:cNvPr id="13" name="Image 12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74EEF7BE-D599-4977-8274-8D9F87B72F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441" y="70001"/>
            <a:ext cx="1202218" cy="774957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7AC6F626-8950-CE1E-8C7D-EA504B6001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07050" y="6501395"/>
            <a:ext cx="977900" cy="291523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fld id="{886F0B48-47C9-487F-8C6A-1596AE561BA1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2135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104E751-D44F-4A74-B0D0-AFF65224E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10843"/>
            <a:ext cx="9834350" cy="6341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6B0572-A532-42D5-93EC-993B0D262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pic>
        <p:nvPicPr>
          <p:cNvPr id="11" name="Image 10" descr="Une image contenant Graphique, graphisme, clipart, conception&#10;&#10;Description générée automatiquement">
            <a:extLst>
              <a:ext uri="{FF2B5EF4-FFF2-40B4-BE49-F238E27FC236}">
                <a16:creationId xmlns:a16="http://schemas.microsoft.com/office/drawing/2014/main" id="{171D48D4-8F86-445C-B48F-B9F2E7DCEC7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549" y="140900"/>
            <a:ext cx="1200733" cy="774000"/>
          </a:xfrm>
          <a:prstGeom prst="rect">
            <a:avLst/>
          </a:prstGeom>
        </p:spPr>
      </p:pic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513CB59-E5EF-8EC0-DAD7-CC7FFAF4262C}"/>
              </a:ext>
            </a:extLst>
          </p:cNvPr>
          <p:cNvSpPr txBox="1">
            <a:spLocks/>
          </p:cNvSpPr>
          <p:nvPr userDrawn="1"/>
        </p:nvSpPr>
        <p:spPr>
          <a:xfrm>
            <a:off x="5607050" y="6501395"/>
            <a:ext cx="977900" cy="2915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6F0B48-47C9-487F-8C6A-1596AE561BA1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407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92" r:id="rId2"/>
    <p:sldLayoutId id="2147483791" r:id="rId3"/>
    <p:sldLayoutId id="2147483666" r:id="rId4"/>
    <p:sldLayoutId id="2147483793" r:id="rId5"/>
    <p:sldLayoutId id="2147483650" r:id="rId6"/>
    <p:sldLayoutId id="2147483778" r:id="rId7"/>
    <p:sldLayoutId id="2147483661" r:id="rId8"/>
    <p:sldLayoutId id="2147483662" r:id="rId9"/>
    <p:sldLayoutId id="2147483654" r:id="rId10"/>
    <p:sldLayoutId id="2147483663" r:id="rId11"/>
    <p:sldLayoutId id="2147483649" r:id="rId12"/>
    <p:sldLayoutId id="2147483655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 cstate="screen">
            <a:alphaModFix amt="3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Graphique, graphisme, clipart, conception&#10;&#10;Description générée automatiquement">
            <a:extLst>
              <a:ext uri="{FF2B5EF4-FFF2-40B4-BE49-F238E27FC236}">
                <a16:creationId xmlns:a16="http://schemas.microsoft.com/office/drawing/2014/main" id="{765671C0-6CC6-419B-B05D-389E402D860E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640" y="351207"/>
            <a:ext cx="1200733" cy="7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8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724" r:id="rId3"/>
    <p:sldLayoutId id="2147483752" r:id="rId4"/>
    <p:sldLayoutId id="2147483758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1" r:id="rId11"/>
    <p:sldLayoutId id="2147483772" r:id="rId12"/>
    <p:sldLayoutId id="2147483774" r:id="rId13"/>
    <p:sldLayoutId id="2147483775" r:id="rId14"/>
    <p:sldLayoutId id="2147483776" r:id="rId15"/>
    <p:sldLayoutId id="214748377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notesSlide" Target="../notesSlides/notesSlide10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slideLayout" Target="../slideLayouts/slideLayout6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notesSlide" Target="../notesSlides/notesSlide11.xml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notesSlide" Target="../notesSlides/notesSlide19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slideLayout" Target="../slideLayouts/slideLayout6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9.xml"/><Relationship Id="rId7" Type="http://schemas.openxmlformats.org/officeDocument/2006/relationships/image" Target="../media/image18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40.xml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B0714EC-037E-AE97-E097-07F1712BA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Échange de crédits</a:t>
            </a:r>
          </a:p>
        </p:txBody>
      </p:sp>
    </p:spTree>
    <p:extLst>
      <p:ext uri="{BB962C8B-B14F-4D97-AF65-F5344CB8AC3E}">
        <p14:creationId xmlns:p14="http://schemas.microsoft.com/office/powerpoint/2010/main" val="106396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766DE-F1C7-4F35-B765-A482E260C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7F1FDB-6C67-D732-74C5-6864F7DE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Possibilité de céder et d’acquérir l’équivalent de 25 jours sur 12 mois mobiles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14B21AB7-F936-5CC1-1775-EFAA3D1955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81804"/>
              </p:ext>
            </p:extLst>
          </p:nvPr>
        </p:nvGraphicFramePr>
        <p:xfrm>
          <a:off x="1037705" y="1229577"/>
          <a:ext cx="10116589" cy="3229534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2947273">
                  <a:extLst>
                    <a:ext uri="{9D8B030D-6E8A-4147-A177-3AD203B41FA5}">
                      <a16:colId xmlns:a16="http://schemas.microsoft.com/office/drawing/2014/main" val="4008843074"/>
                    </a:ext>
                  </a:extLst>
                </a:gridCol>
                <a:gridCol w="7169316">
                  <a:extLst>
                    <a:ext uri="{9D8B030D-6E8A-4147-A177-3AD203B41FA5}">
                      <a16:colId xmlns:a16="http://schemas.microsoft.com/office/drawing/2014/main" val="3622920985"/>
                    </a:ext>
                  </a:extLst>
                </a:gridCol>
              </a:tblGrid>
              <a:tr h="105240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Quantité</a:t>
                      </a:r>
                      <a:endParaRPr lang="fr-CA" sz="2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none" kern="1200" dirty="0">
                          <a:solidFill>
                            <a:schemeClr val="tx1"/>
                          </a:solidFill>
                        </a:rPr>
                        <a:t>25 fois le quota journalier : 6,8 % par an</a:t>
                      </a:r>
                    </a:p>
                    <a:p>
                      <a:pPr marL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Équivalent à une deuxième plage de +10 à -15 jours</a:t>
                      </a:r>
                      <a:endParaRPr lang="fr-CA" sz="22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7025795"/>
                  </a:ext>
                </a:extLst>
              </a:tr>
              <a:tr h="1258855"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Période effective</a:t>
                      </a:r>
                      <a:endParaRPr lang="fr-FR" sz="2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l" rtl="0">
                        <a:buNone/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12 mois mobiles : chaque mois, on retire du calcul des quantités permises les quantités échangées 12 mois auparavant</a:t>
                      </a:r>
                      <a:endParaRPr lang="fr-FR" sz="22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8301140"/>
                  </a:ext>
                </a:extLst>
              </a:tr>
              <a:tr h="918274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Impact estimé sur l’émission de quota</a:t>
                      </a:r>
                      <a:endParaRPr lang="fr-CA" sz="2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 defTabSz="914400" rtl="0" eaLnBrk="1" fontAlgn="ctr" latinLnBrk="0" hangingPunct="1">
                        <a:buFont typeface="Arial" panose="020B0604020202020204" pitchFamily="34" charset="0"/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sng" kern="1200" dirty="0">
                          <a:solidFill>
                            <a:schemeClr val="tx1"/>
                          </a:solidFill>
                        </a:rPr>
                        <a:t>Environ 1,3 %</a:t>
                      </a:r>
                      <a:endParaRPr lang="fr-CA" sz="22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055014"/>
                  </a:ext>
                </a:extLst>
              </a:tr>
            </a:tbl>
          </a:graphicData>
        </a:graphic>
      </p:graphicFrame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13B3489-FDD0-CAFB-57BD-FEE0925F0EC9}"/>
              </a:ext>
            </a:extLst>
          </p:cNvPr>
          <p:cNvSpPr/>
          <p:nvPr/>
        </p:nvSpPr>
        <p:spPr>
          <a:xfrm>
            <a:off x="1487706" y="4643120"/>
            <a:ext cx="9532150" cy="1560325"/>
          </a:xfrm>
          <a:prstGeom prst="roundRect">
            <a:avLst/>
          </a:prstGeom>
          <a:solidFill>
            <a:srgbClr val="D5A65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Maintient une limite de quantités échangées, donc limite l’impact sur le quota</a:t>
            </a:r>
          </a:p>
          <a:p>
            <a:pPr marL="342900" indent="-342900"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un maximum de flexibilité à la ferme, en étant sur une base de 12 mois mobiles</a:t>
            </a:r>
          </a:p>
        </p:txBody>
      </p:sp>
    </p:spTree>
    <p:extLst>
      <p:ext uri="{BB962C8B-B14F-4D97-AF65-F5344CB8AC3E}">
        <p14:creationId xmlns:p14="http://schemas.microsoft.com/office/powerpoint/2010/main" val="410092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88172-9166-291F-A11F-24EC950C9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AEDD17-0F79-CA96-81DE-E93E39A3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en rappel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565150EC-7973-01CE-F9C3-EA28F2B025BD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199" y="1344858"/>
            <a:ext cx="4686390" cy="5028646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Aft>
                <a:spcPts val="1800"/>
              </a:spcAft>
              <a:buFont typeface="Calibri" panose="020F0502020204030204" pitchFamily="34" charset="0"/>
              <a:buChar char="→"/>
            </a:pPr>
            <a:r>
              <a:rPr lang="fr-CA" sz="2400" dirty="0"/>
              <a:t>Permet </a:t>
            </a:r>
            <a:r>
              <a:rPr lang="fr-CA" sz="2400" b="1" dirty="0"/>
              <a:t>d’ajuster sa tolérance par des transactions de crédits</a:t>
            </a:r>
          </a:p>
          <a:p>
            <a:pPr marL="361950" indent="-361950">
              <a:lnSpc>
                <a:spcPct val="100000"/>
              </a:lnSpc>
              <a:spcAft>
                <a:spcPts val="1800"/>
              </a:spcAft>
              <a:buFont typeface="Calibri" panose="020F0502020204030204" pitchFamily="34" charset="0"/>
              <a:buChar char="→"/>
            </a:pPr>
            <a:r>
              <a:rPr lang="fr-CA" sz="2400" b="1" dirty="0"/>
              <a:t>1 crédit offert = 1 kg de moins à produire </a:t>
            </a:r>
            <a:r>
              <a:rPr lang="fr-CA" sz="2400" dirty="0"/>
              <a:t>plus tard ou 1 kg de quota non reportable évité</a:t>
            </a:r>
            <a:r>
              <a:rPr lang="en-US" sz="2400" dirty="0"/>
              <a:t>​</a:t>
            </a:r>
          </a:p>
          <a:p>
            <a:pPr marL="361950" indent="-361950" algn="l" rtl="0" fontAlgn="base">
              <a:lnSpc>
                <a:spcPct val="100000"/>
              </a:lnSpc>
              <a:spcAft>
                <a:spcPts val="1800"/>
              </a:spcAft>
              <a:buFont typeface="Calibri" panose="020F0502020204030204" pitchFamily="34" charset="0"/>
              <a:buChar char="→"/>
            </a:pPr>
            <a:r>
              <a:rPr lang="fr-CA" sz="2400" b="1" dirty="0"/>
              <a:t>1 crédit obtenu = 1 kg de plus à produire </a:t>
            </a:r>
            <a:r>
              <a:rPr lang="fr-CA" sz="2400" dirty="0"/>
              <a:t>plus tard ou 1 kg de </a:t>
            </a:r>
            <a:br>
              <a:rPr lang="fr-CA" sz="2400" dirty="0"/>
            </a:br>
            <a:r>
              <a:rPr lang="fr-CA" sz="2400" dirty="0"/>
              <a:t>hors-quota évité</a:t>
            </a:r>
            <a:endParaRPr lang="en-US" sz="2400" dirty="0"/>
          </a:p>
        </p:txBody>
      </p:sp>
      <p:sp>
        <p:nvSpPr>
          <p:cNvPr id="6" name="Signe Moins 5">
            <a:extLst>
              <a:ext uri="{FF2B5EF4-FFF2-40B4-BE49-F238E27FC236}">
                <a16:creationId xmlns:a16="http://schemas.microsoft.com/office/drawing/2014/main" id="{CED5FB9B-BB92-3CAB-8C9B-8C1EF013196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1300000">
            <a:off x="6028605" y="3838141"/>
            <a:ext cx="5291165" cy="605918"/>
          </a:xfrm>
          <a:prstGeom prst="mathMinus">
            <a:avLst/>
          </a:prstGeom>
          <a:solidFill>
            <a:srgbClr val="0B9E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A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6BA0475E-37DA-ED17-3934-B78E106F137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51128" y="2119657"/>
            <a:ext cx="2073860" cy="1796838"/>
          </a:xfrm>
          <a:prstGeom prst="downArrow">
            <a:avLst>
              <a:gd name="adj1" fmla="val 69596"/>
              <a:gd name="adj2" fmla="val 50000"/>
            </a:avLst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>
              <a:solidFill>
                <a:schemeClr val="tx1"/>
              </a:solidFill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482A1ED4-B6D7-8ED9-DAEE-89F420571E5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514472" y="1895053"/>
            <a:ext cx="2608276" cy="1886679"/>
          </a:xfrm>
          <a:custGeom>
            <a:avLst/>
            <a:gdLst>
              <a:gd name="connsiteX0" fmla="*/ 0 w 1703628"/>
              <a:gd name="connsiteY0" fmla="*/ 0 h 1886679"/>
              <a:gd name="connsiteX1" fmla="*/ 1703628 w 1703628"/>
              <a:gd name="connsiteY1" fmla="*/ 0 h 1886679"/>
              <a:gd name="connsiteX2" fmla="*/ 1703628 w 1703628"/>
              <a:gd name="connsiteY2" fmla="*/ 1886679 h 1886679"/>
              <a:gd name="connsiteX3" fmla="*/ 0 w 1703628"/>
              <a:gd name="connsiteY3" fmla="*/ 1886679 h 1886679"/>
              <a:gd name="connsiteX4" fmla="*/ 0 w 1703628"/>
              <a:gd name="connsiteY4" fmla="*/ 0 h 188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628" h="1886679">
                <a:moveTo>
                  <a:pt x="0" y="0"/>
                </a:moveTo>
                <a:lnTo>
                  <a:pt x="1703628" y="0"/>
                </a:lnTo>
                <a:lnTo>
                  <a:pt x="1703628" y="1886679"/>
                </a:lnTo>
                <a:lnTo>
                  <a:pt x="0" y="1886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kern="1200" dirty="0">
                <a:solidFill>
                  <a:srgbClr val="065D80"/>
                </a:solidFill>
              </a:rPr>
              <a:t>Ferme de 100 kg/j  avec tolérance  de 10 jours (1 000 kg)</a:t>
            </a:r>
          </a:p>
        </p:txBody>
      </p:sp>
      <p:sp>
        <p:nvSpPr>
          <p:cNvPr id="9" name="Flèche : haut 8">
            <a:extLst>
              <a:ext uri="{FF2B5EF4-FFF2-40B4-BE49-F238E27FC236}">
                <a16:creationId xmlns:a16="http://schemas.microsoft.com/office/drawing/2014/main" id="{E2C0FD4F-B0BE-3C2F-3595-A8A4186FB6C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25471" y="4275864"/>
            <a:ext cx="2156359" cy="1886679"/>
          </a:xfrm>
          <a:prstGeom prst="upArrow">
            <a:avLst>
              <a:gd name="adj1" fmla="val 64722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-481415"/>
              <a:satOff val="10166"/>
              <a:lumOff val="27081"/>
              <a:alphaOff val="0"/>
            </a:schemeClr>
          </a:fillRef>
          <a:effectRef idx="0">
            <a:schemeClr val="accent2">
              <a:shade val="80000"/>
              <a:hueOff val="-481415"/>
              <a:satOff val="10166"/>
              <a:lumOff val="2708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872CE1BD-7F60-2ABE-B22E-A770730D43D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7949" y="4500468"/>
            <a:ext cx="2776524" cy="1886679"/>
          </a:xfrm>
          <a:custGeom>
            <a:avLst/>
            <a:gdLst>
              <a:gd name="connsiteX0" fmla="*/ 0 w 1703628"/>
              <a:gd name="connsiteY0" fmla="*/ 0 h 1886679"/>
              <a:gd name="connsiteX1" fmla="*/ 1703628 w 1703628"/>
              <a:gd name="connsiteY1" fmla="*/ 0 h 1886679"/>
              <a:gd name="connsiteX2" fmla="*/ 1703628 w 1703628"/>
              <a:gd name="connsiteY2" fmla="*/ 1886679 h 1886679"/>
              <a:gd name="connsiteX3" fmla="*/ 0 w 1703628"/>
              <a:gd name="connsiteY3" fmla="*/ 1886679 h 1886679"/>
              <a:gd name="connsiteX4" fmla="*/ 0 w 1703628"/>
              <a:gd name="connsiteY4" fmla="*/ 0 h 188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628" h="1886679">
                <a:moveTo>
                  <a:pt x="0" y="0"/>
                </a:moveTo>
                <a:lnTo>
                  <a:pt x="1703628" y="0"/>
                </a:lnTo>
                <a:lnTo>
                  <a:pt x="1703628" y="1886679"/>
                </a:lnTo>
                <a:lnTo>
                  <a:pt x="0" y="1886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kern="1200" dirty="0">
                <a:solidFill>
                  <a:srgbClr val="065D80"/>
                </a:solidFill>
              </a:rPr>
              <a:t>Ferme de 100 kg/j avec tolérance de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kern="1200" dirty="0">
                <a:solidFill>
                  <a:srgbClr val="065D80"/>
                </a:solidFill>
              </a:rPr>
              <a:t>-15 jours (-1 500 kg)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D7539A15-C6CE-BCFD-B475-0851DD42F468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680302" y="4532079"/>
            <a:ext cx="1627632" cy="1886679"/>
          </a:xfrm>
          <a:custGeom>
            <a:avLst/>
            <a:gdLst>
              <a:gd name="connsiteX0" fmla="*/ 0 w 1703628"/>
              <a:gd name="connsiteY0" fmla="*/ 0 h 1886679"/>
              <a:gd name="connsiteX1" fmla="*/ 1703628 w 1703628"/>
              <a:gd name="connsiteY1" fmla="*/ 0 h 1886679"/>
              <a:gd name="connsiteX2" fmla="*/ 1703628 w 1703628"/>
              <a:gd name="connsiteY2" fmla="*/ 1886679 h 1886679"/>
              <a:gd name="connsiteX3" fmla="*/ 0 w 1703628"/>
              <a:gd name="connsiteY3" fmla="*/ 1886679 h 1886679"/>
              <a:gd name="connsiteX4" fmla="*/ 0 w 1703628"/>
              <a:gd name="connsiteY4" fmla="*/ 0 h 188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628" h="1886679">
                <a:moveTo>
                  <a:pt x="0" y="0"/>
                </a:moveTo>
                <a:lnTo>
                  <a:pt x="1703628" y="0"/>
                </a:lnTo>
                <a:lnTo>
                  <a:pt x="1703628" y="1886679"/>
                </a:lnTo>
                <a:lnTo>
                  <a:pt x="0" y="1886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kern="1200" dirty="0">
                <a:solidFill>
                  <a:schemeClr val="bg1"/>
                </a:solidFill>
              </a:rPr>
              <a:t>Offre 100 kg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kern="1200" dirty="0">
                <a:solidFill>
                  <a:schemeClr val="bg1"/>
                </a:solidFill>
              </a:rPr>
              <a:t>(1 jour) :  nouvelle tolérance =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kern="1200" dirty="0">
                <a:solidFill>
                  <a:schemeClr val="bg1"/>
                </a:solidFill>
              </a:rPr>
              <a:t>– 1 400 kg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4C6D9FC9-6B64-9E2F-0243-B3629A25086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792962" y="1943309"/>
            <a:ext cx="1777594" cy="1886679"/>
          </a:xfrm>
          <a:custGeom>
            <a:avLst/>
            <a:gdLst>
              <a:gd name="connsiteX0" fmla="*/ 0 w 1703628"/>
              <a:gd name="connsiteY0" fmla="*/ 0 h 1886679"/>
              <a:gd name="connsiteX1" fmla="*/ 1703628 w 1703628"/>
              <a:gd name="connsiteY1" fmla="*/ 0 h 1886679"/>
              <a:gd name="connsiteX2" fmla="*/ 1703628 w 1703628"/>
              <a:gd name="connsiteY2" fmla="*/ 1886679 h 1886679"/>
              <a:gd name="connsiteX3" fmla="*/ 0 w 1703628"/>
              <a:gd name="connsiteY3" fmla="*/ 1886679 h 1886679"/>
              <a:gd name="connsiteX4" fmla="*/ 0 w 1703628"/>
              <a:gd name="connsiteY4" fmla="*/ 0 h 188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628" h="1886679">
                <a:moveTo>
                  <a:pt x="0" y="0"/>
                </a:moveTo>
                <a:lnTo>
                  <a:pt x="1703628" y="0"/>
                </a:lnTo>
                <a:lnTo>
                  <a:pt x="1703628" y="1886679"/>
                </a:lnTo>
                <a:lnTo>
                  <a:pt x="0" y="1886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dirty="0">
                <a:solidFill>
                  <a:schemeClr val="tx1"/>
                </a:solidFill>
              </a:rPr>
              <a:t>Obtient </a:t>
            </a:r>
            <a:r>
              <a:rPr lang="fr-CA" b="1" kern="1200" dirty="0">
                <a:solidFill>
                  <a:schemeClr val="tx1"/>
                </a:solidFill>
              </a:rPr>
              <a:t>100 kg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kern="1200" dirty="0">
                <a:solidFill>
                  <a:schemeClr val="tx1"/>
                </a:solidFill>
              </a:rPr>
              <a:t>(1 jour) :  nouvelle tolérance =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dirty="0">
                <a:solidFill>
                  <a:schemeClr val="tx1"/>
                </a:solidFill>
              </a:rPr>
              <a:t>9</a:t>
            </a:r>
            <a:r>
              <a:rPr lang="fr-CA" b="1" kern="1200" dirty="0">
                <a:solidFill>
                  <a:schemeClr val="tx1"/>
                </a:solidFill>
              </a:rPr>
              <a:t>00 kg</a:t>
            </a:r>
          </a:p>
        </p:txBody>
      </p:sp>
    </p:spTree>
    <p:extLst>
      <p:ext uri="{BB962C8B-B14F-4D97-AF65-F5344CB8AC3E}">
        <p14:creationId xmlns:p14="http://schemas.microsoft.com/office/powerpoint/2010/main" val="4227077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27330-2DC9-5F23-9A88-08A048F7AD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Diagramme 19">
            <a:extLst>
              <a:ext uri="{FF2B5EF4-FFF2-40B4-BE49-F238E27FC236}">
                <a16:creationId xmlns:a16="http://schemas.microsoft.com/office/drawing/2014/main" id="{74F1EA9A-447A-61EE-F09D-95392C78E2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4930445"/>
              </p:ext>
            </p:extLst>
          </p:nvPr>
        </p:nvGraphicFramePr>
        <p:xfrm>
          <a:off x="2144160" y="2665960"/>
          <a:ext cx="98771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1" name="Diagramme 20">
            <a:extLst>
              <a:ext uri="{FF2B5EF4-FFF2-40B4-BE49-F238E27FC236}">
                <a16:creationId xmlns:a16="http://schemas.microsoft.com/office/drawing/2014/main" id="{1C1796F1-F0E8-A939-A670-38AF5E1A0A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098263"/>
              </p:ext>
            </p:extLst>
          </p:nvPr>
        </p:nvGraphicFramePr>
        <p:xfrm>
          <a:off x="2153931" y="-275417"/>
          <a:ext cx="98771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06A75611-2DCF-F3A4-1A69-1CB6EF316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simplifié de l’échange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EB68100-20E3-164F-C08D-FB505554076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0972" y="1713881"/>
            <a:ext cx="1901375" cy="1904157"/>
          </a:xfrm>
          <a:prstGeom prst="roundRect">
            <a:avLst/>
          </a:prstGeom>
          <a:solidFill>
            <a:schemeClr val="accent5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b="1" kern="1200" dirty="0">
                <a:solidFill>
                  <a:schemeClr val="tx1"/>
                </a:solidFill>
                <a:latin typeface="+mj-lt"/>
              </a:rPr>
              <a:t>Ferme de 100 kg/j  avec tolérance de 10 jours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b="1" kern="1200" dirty="0">
                <a:solidFill>
                  <a:schemeClr val="tx1"/>
                </a:solidFill>
                <a:latin typeface="+mj-lt"/>
              </a:rPr>
              <a:t>(1 000 kg)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95765306-3B3D-E71C-3E47-525E7FF2246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50972" y="4526256"/>
            <a:ext cx="1901375" cy="1904157"/>
          </a:xfrm>
          <a:prstGeom prst="roundRect">
            <a:avLst/>
          </a:prstGeom>
          <a:solidFill>
            <a:schemeClr val="accent6"/>
          </a:soli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b="1" kern="1200" dirty="0">
                <a:solidFill>
                  <a:schemeClr val="bg1"/>
                </a:solidFill>
                <a:latin typeface="+mj-lt"/>
              </a:rPr>
              <a:t>Ferme de 100 kg/j avec tolérance de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b="1" kern="1200" dirty="0">
                <a:solidFill>
                  <a:schemeClr val="bg1"/>
                </a:solidFill>
                <a:latin typeface="+mj-lt"/>
              </a:rPr>
              <a:t>-15 jours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b="1" kern="1200" dirty="0">
                <a:solidFill>
                  <a:schemeClr val="bg1"/>
                </a:solidFill>
                <a:latin typeface="+mj-lt"/>
              </a:rPr>
              <a:t>(-1 500 kg)</a:t>
            </a:r>
          </a:p>
        </p:txBody>
      </p:sp>
    </p:spTree>
    <p:extLst>
      <p:ext uri="{BB962C8B-B14F-4D97-AF65-F5344CB8AC3E}">
        <p14:creationId xmlns:p14="http://schemas.microsoft.com/office/powerpoint/2010/main" val="216478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1F2659-14C4-B168-6E65-25A42951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ea typeface="Calibri"/>
                <a:cs typeface="Calibri"/>
              </a:rPr>
              <a:t>Exemple simplifié de l’échange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95B03C-AC61-5B6B-0481-4C1F98C74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>
                <a:ea typeface="Calibri"/>
                <a:cs typeface="Calibri"/>
              </a:rPr>
              <a:t>Les exemples sont infinis. Par exemple…</a:t>
            </a:r>
          </a:p>
          <a:p>
            <a:pPr lvl="1"/>
            <a:r>
              <a:rPr lang="fr-CA" dirty="0">
                <a:ea typeface="Calibri"/>
                <a:cs typeface="Calibri"/>
              </a:rPr>
              <a:t>Ajuster sa tolérance de 2 jours par mois, soit 24 jours par année</a:t>
            </a:r>
          </a:p>
          <a:p>
            <a:pPr lvl="1"/>
            <a:r>
              <a:rPr lang="fr-CA" dirty="0">
                <a:ea typeface="Calibri"/>
                <a:cs typeface="Calibri"/>
              </a:rPr>
              <a:t>Ajuster sa tolérance une seule fois dans l’année, puis évoluer avec la nouvelle tolérance pour les autres mois</a:t>
            </a:r>
          </a:p>
          <a:p>
            <a:pPr lvl="1"/>
            <a:r>
              <a:rPr lang="fr-CA" dirty="0">
                <a:ea typeface="Calibri"/>
                <a:cs typeface="Calibri"/>
              </a:rPr>
              <a:t>Céder et obtenir des crédits durant la période de 12 mois mobiles, pour se maintenir à une tolérance près de zéro</a:t>
            </a:r>
            <a:endParaRPr lang="en-US" dirty="0">
              <a:ea typeface="Calibri"/>
              <a:cs typeface="Calibri"/>
            </a:endParaRPr>
          </a:p>
          <a:p>
            <a:r>
              <a:rPr lang="fr-CA" dirty="0">
                <a:ea typeface="Calibri"/>
                <a:cs typeface="Calibri"/>
              </a:rPr>
              <a:t>Certains mois pourraient voir un déséquilibre des quantités cédées et celles demandées étant donné les comportements variés</a:t>
            </a:r>
          </a:p>
          <a:p>
            <a:pPr lvl="1"/>
            <a:r>
              <a:rPr lang="fr-CA" dirty="0">
                <a:ea typeface="Calibri"/>
                <a:cs typeface="Calibri"/>
              </a:rPr>
              <a:t>Une période d'adaptation sera requise pour trouver un équilibre</a:t>
            </a:r>
          </a:p>
          <a:p>
            <a:pPr lvl="1"/>
            <a:r>
              <a:rPr lang="fr-CA" dirty="0">
                <a:ea typeface="Calibri"/>
                <a:cs typeface="Calibri"/>
              </a:rPr>
              <a:t>Un mécanisme est à développer pour gérer la situation si les quantités cédées pour force majeure ne sont pas toutes échangées un mois donné</a:t>
            </a:r>
          </a:p>
          <a:p>
            <a:pPr lvl="1">
              <a:buFont typeface="Courier New" panose="05000000000000000000" pitchFamily="2" charset="2"/>
              <a:buChar char="o"/>
            </a:pPr>
            <a:endParaRPr lang="fr-CA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1012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0C97-2C63-9C39-F190-9A18A7673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8694B-BC05-56A1-7F84-A77ABF082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Prix d’échange fixe et quantités réparties au prorata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66C72D8-2B85-1C64-0302-8A353D8387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658401"/>
              </p:ext>
            </p:extLst>
          </p:nvPr>
        </p:nvGraphicFramePr>
        <p:xfrm>
          <a:off x="756920" y="1872933"/>
          <a:ext cx="10515599" cy="2351277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3569647">
                  <a:extLst>
                    <a:ext uri="{9D8B030D-6E8A-4147-A177-3AD203B41FA5}">
                      <a16:colId xmlns:a16="http://schemas.microsoft.com/office/drawing/2014/main" val="1482202556"/>
                    </a:ext>
                  </a:extLst>
                </a:gridCol>
                <a:gridCol w="6945952">
                  <a:extLst>
                    <a:ext uri="{9D8B030D-6E8A-4147-A177-3AD203B41FA5}">
                      <a16:colId xmlns:a16="http://schemas.microsoft.com/office/drawing/2014/main" val="1943686176"/>
                    </a:ext>
                  </a:extLst>
                </a:gridCol>
              </a:tblGrid>
              <a:tr h="783759">
                <a:tc>
                  <a:txBody>
                    <a:bodyPr/>
                    <a:lstStyle/>
                    <a:p>
                      <a:r>
                        <a:rPr lang="fr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Prix d’échange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Prix fixe à 5 $/kg de MG, comme pour les cas de force majeure actuellement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0323021"/>
                  </a:ext>
                </a:extLst>
              </a:tr>
              <a:tr h="783759">
                <a:tc>
                  <a:txBody>
                    <a:bodyPr/>
                    <a:lstStyle/>
                    <a:p>
                      <a:r>
                        <a:rPr lang="fr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Mode de répartition des quantités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b="0" dirty="0"/>
                        <a:t>Prorata : en % des offres déposées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4733107"/>
                  </a:ext>
                </a:extLst>
              </a:tr>
              <a:tr h="783759">
                <a:tc>
                  <a:txBody>
                    <a:bodyPr/>
                    <a:lstStyle/>
                    <a:p>
                      <a:r>
                        <a:rPr lang="fr-CA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Coûts de fonctionnement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b="0" dirty="0"/>
                        <a:t>Développement : assumés collectivement</a:t>
                      </a:r>
                    </a:p>
                    <a:p>
                      <a:r>
                        <a:rPr lang="fr-CA" b="0" dirty="0"/>
                        <a:t>Opérations : frais administratif par transaction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572692"/>
                  </a:ext>
                </a:extLst>
              </a:tr>
            </a:tbl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468B5A1-558F-ABEC-B2CD-1106A233871D}"/>
              </a:ext>
            </a:extLst>
          </p:cNvPr>
          <p:cNvSpPr/>
          <p:nvPr/>
        </p:nvSpPr>
        <p:spPr>
          <a:xfrm>
            <a:off x="1000026" y="4488874"/>
            <a:ext cx="10191948" cy="1865602"/>
          </a:xfrm>
          <a:prstGeom prst="roundRect">
            <a:avLst/>
          </a:prstGeom>
          <a:solidFill>
            <a:srgbClr val="D5A65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Prix prévisible et équivalent aux cas de force majeure, lesquels constituent près de la moitié des crédits </a:t>
            </a:r>
          </a:p>
          <a:p>
            <a:pPr marL="342900" indent="-342900"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Cohérent avec les ajustements à apporter au quota</a:t>
            </a:r>
          </a:p>
          <a:p>
            <a:pPr marL="342900" indent="-342900"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Permet à tous d’obtenir au minimum l’équivalent de l’ajustement du quota s’ils le souhaitent</a:t>
            </a:r>
          </a:p>
        </p:txBody>
      </p:sp>
    </p:spTree>
    <p:extLst>
      <p:ext uri="{BB962C8B-B14F-4D97-AF65-F5344CB8AC3E}">
        <p14:creationId xmlns:p14="http://schemas.microsoft.com/office/powerpoint/2010/main" val="642518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52115-787C-9474-4A69-5E09EAD23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AB787F-C7CE-46CC-1D2F-28CE19C8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81" y="210843"/>
            <a:ext cx="10167147" cy="634115"/>
          </a:xfrm>
        </p:spPr>
        <p:txBody>
          <a:bodyPr/>
          <a:lstStyle/>
          <a:p>
            <a:r>
              <a:rPr lang="fr-CA" dirty="0"/>
              <a:t>Crédits des cas de force majeure dirigés sur l’échange</a:t>
            </a:r>
          </a:p>
        </p:txBody>
      </p:sp>
      <p:graphicFrame>
        <p:nvGraphicFramePr>
          <p:cNvPr id="9" name="Espace réservé du contenu 4">
            <a:extLst>
              <a:ext uri="{FF2B5EF4-FFF2-40B4-BE49-F238E27FC236}">
                <a16:creationId xmlns:a16="http://schemas.microsoft.com/office/drawing/2014/main" id="{C375C569-5F1F-CBF8-3379-3CAE7F488B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48695"/>
              </p:ext>
            </p:extLst>
          </p:nvPr>
        </p:nvGraphicFramePr>
        <p:xfrm>
          <a:off x="327981" y="1341185"/>
          <a:ext cx="11536037" cy="454679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06164">
                  <a:extLst>
                    <a:ext uri="{9D8B030D-6E8A-4147-A177-3AD203B41FA5}">
                      <a16:colId xmlns:a16="http://schemas.microsoft.com/office/drawing/2014/main" val="4008843074"/>
                    </a:ext>
                  </a:extLst>
                </a:gridCol>
                <a:gridCol w="3823855">
                  <a:extLst>
                    <a:ext uri="{9D8B030D-6E8A-4147-A177-3AD203B41FA5}">
                      <a16:colId xmlns:a16="http://schemas.microsoft.com/office/drawing/2014/main" val="3622920985"/>
                    </a:ext>
                  </a:extLst>
                </a:gridCol>
                <a:gridCol w="5006018">
                  <a:extLst>
                    <a:ext uri="{9D8B030D-6E8A-4147-A177-3AD203B41FA5}">
                      <a16:colId xmlns:a16="http://schemas.microsoft.com/office/drawing/2014/main" val="1039971931"/>
                    </a:ext>
                  </a:extLst>
                </a:gridCol>
              </a:tblGrid>
              <a:tr h="523430">
                <a:tc>
                  <a:txBody>
                    <a:bodyPr/>
                    <a:lstStyle/>
                    <a:p>
                      <a:pPr marL="0" lvl="0" algn="l" defTabSz="914400">
                        <a:buNone/>
                        <a:tabLst>
                          <a:tab pos="1333500" algn="l"/>
                        </a:tabLst>
                      </a:pPr>
                      <a:endParaRPr lang="fr-CA" sz="2200" b="1" u="none" kern="120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 defTabSz="914400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Programme actuel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Échange de crédits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57143943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Critères du programme</a:t>
                      </a:r>
                      <a:endParaRPr lang="fr-CA" sz="2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Aucun changement aux critères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7025795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Quota cédé par les producteurs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 algn="l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Quota cédé aux PLQ </a:t>
                      </a: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Émission en quota non cessible (1 %)</a:t>
                      </a:r>
                      <a:endParaRPr lang="fr-CA" sz="2200" b="0" u="non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CA" sz="2200" b="1" u="none" strike="noStrike" kern="1200" noProof="0" dirty="0">
                          <a:solidFill>
                            <a:schemeClr val="tx1"/>
                          </a:solidFill>
                        </a:rPr>
                        <a:t>Conversion du quota cédé en crédits p</a:t>
                      </a:r>
                      <a:r>
                        <a:rPr lang="fr-CA" sz="2200" b="1" u="none" strike="noStrike" kern="1200" noProof="0" dirty="0">
                          <a:solidFill>
                            <a:srgbClr val="000000"/>
                          </a:solidFill>
                        </a:rPr>
                        <a:t>riorisés au moment de l’échange</a:t>
                      </a:r>
                      <a:endParaRPr lang="fr-CA" sz="2200" b="1" u="none" strike="noStrike" kern="1200" noProof="0" dirty="0">
                        <a:solidFill>
                          <a:schemeClr val="tx1"/>
                        </a:solidFill>
                      </a:endParaRPr>
                    </a:p>
                    <a:p>
                      <a:pPr marL="342900" lvl="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fr-CA" sz="2200" b="1" u="none" strike="noStrike" kern="1200" noProof="0" dirty="0">
                          <a:solidFill>
                            <a:schemeClr val="tx1"/>
                          </a:solidFill>
                        </a:rPr>
                        <a:t>Retrait de l’émission non cessible</a:t>
                      </a:r>
                      <a:endParaRPr lang="fr-CA" sz="2200" b="1" i="0" u="none" strike="noStrike" kern="1200" noProof="0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8301140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Valeur</a:t>
                      </a:r>
                      <a:endParaRPr lang="fr-CA" sz="2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indent="0" algn="ctr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Aucun changement : cédants en force majeure reçoivent 5 $/kg</a:t>
                      </a:r>
                      <a:endParaRPr lang="fr-CA" sz="2200" b="0" u="sng" kern="12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lvl="0" indent="0" algn="l">
                        <a:buClr>
                          <a:srgbClr val="000000"/>
                        </a:buClr>
                        <a:buFont typeface="Arial,Sans-Serif"/>
                        <a:buNone/>
                      </a:pPr>
                      <a:endParaRPr lang="en-US" sz="2200" b="0" u="none" strike="noStrike" kern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055014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Coût collectif </a:t>
                      </a:r>
                      <a:endParaRPr lang="fr-CA" sz="2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 algn="l" rtl="0" eaLnBrk="1" fontAlgn="ctr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Environ 0,20 $/hl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buClr>
                          <a:srgbClr val="000000"/>
                        </a:buClr>
                        <a:buFont typeface="Arial,Sans-Serif"/>
                        <a:buNone/>
                      </a:pPr>
                      <a:r>
                        <a:rPr lang="fr-CA" sz="2200" b="1" u="none" strike="noStrike" kern="1200" noProof="0" dirty="0">
                          <a:solidFill>
                            <a:schemeClr val="tx1"/>
                          </a:solidFill>
                        </a:rPr>
                        <a:t>Aucun coût collectif</a:t>
                      </a:r>
                      <a:endParaRPr lang="en-US" sz="2200" b="1" u="none" strike="noStrike" kern="1200" noProof="0" dirty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573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1701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BB78A96-E2CB-84A6-46C7-82376C1F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Quelles autres pistes ont été étudiées?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B383C34-6679-D485-50D8-13A47BA95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b="1" dirty="0"/>
              <a:t>Quelques exemples…</a:t>
            </a:r>
          </a:p>
          <a:p>
            <a:r>
              <a:rPr lang="fr-CA" b="1" dirty="0"/>
              <a:t>Maximum d’offre mensuelle et non annuelle </a:t>
            </a:r>
            <a:r>
              <a:rPr lang="fr-CA" dirty="0"/>
              <a:t>: plus de flexibilité avec une quantité annuelle de 25 jours </a:t>
            </a:r>
          </a:p>
          <a:p>
            <a:endParaRPr lang="fr-CA" dirty="0"/>
          </a:p>
          <a:p>
            <a:r>
              <a:rPr lang="fr-CA" b="1" dirty="0"/>
              <a:t>Prix variable : </a:t>
            </a:r>
            <a:r>
              <a:rPr lang="fr-CA" dirty="0"/>
              <a:t>étudié comme présent dans les autres provinces, mais le prix fixe répond mieux aux objectifs recherchés</a:t>
            </a:r>
          </a:p>
          <a:p>
            <a:pPr lvl="1"/>
            <a:r>
              <a:rPr lang="fr-CA" dirty="0"/>
              <a:t>Plus prévisible : tous voient une partie de leur offre comblée </a:t>
            </a:r>
          </a:p>
          <a:p>
            <a:pPr lvl="1"/>
            <a:endParaRPr lang="fr-CA" dirty="0"/>
          </a:p>
          <a:p>
            <a:r>
              <a:rPr lang="fr-CA" b="1" dirty="0"/>
              <a:t>Répartition des quantités en itération : </a:t>
            </a:r>
            <a:r>
              <a:rPr lang="fr-CA" dirty="0"/>
              <a:t>prorata plus cohérent avec le mode d’ajustement du quota (%)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6342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37766-2F99-A214-2861-EEBD7AFF3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784663-5F27-31CC-7F52-21CF62FC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011" y="2648719"/>
            <a:ext cx="5076629" cy="1299570"/>
          </a:xfrm>
        </p:spPr>
        <p:txBody>
          <a:bodyPr anchor="ctr">
            <a:noAutofit/>
          </a:bodyPr>
          <a:lstStyle/>
          <a:p>
            <a:r>
              <a:rPr lang="fr-CA" sz="4000" dirty="0">
                <a:ea typeface="+mn-ea"/>
                <a:cs typeface="+mn-cs"/>
              </a:rPr>
              <a:t>Et l’impact sur le droit de produire?</a:t>
            </a:r>
          </a:p>
        </p:txBody>
      </p:sp>
      <p:pic>
        <p:nvPicPr>
          <p:cNvPr id="4" name="Image 3" descr="Une image contenant habits, plein air, herbe, ciel&#10;&#10;Description générée automatiquement">
            <a:extLst>
              <a:ext uri="{FF2B5EF4-FFF2-40B4-BE49-F238E27FC236}">
                <a16:creationId xmlns:a16="http://schemas.microsoft.com/office/drawing/2014/main" id="{4CCDD7E4-529C-9483-68F3-544C6C6583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2" t="25651" r="8741"/>
          <a:stretch>
            <a:fillRect/>
          </a:stretch>
        </p:blipFill>
        <p:spPr>
          <a:xfrm>
            <a:off x="500948" y="461946"/>
            <a:ext cx="5076628" cy="6013619"/>
          </a:xfrm>
          <a:prstGeom prst="snipRoundRect">
            <a:avLst>
              <a:gd name="adj1" fmla="val 24875"/>
              <a:gd name="adj2" fmla="val 0"/>
            </a:avLst>
          </a:prstGeom>
        </p:spPr>
      </p:pic>
    </p:spTree>
    <p:extLst>
      <p:ext uri="{BB962C8B-B14F-4D97-AF65-F5344CB8AC3E}">
        <p14:creationId xmlns:p14="http://schemas.microsoft.com/office/powerpoint/2010/main" val="108756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2D435A-2D7A-23B5-4F89-B4FA7D8AC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Pourquoi dit-on que le non reportable est mis en commun à P5?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2D1790-627A-B21A-DC90-FDC6BD8E5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858"/>
            <a:ext cx="5953126" cy="5028646"/>
          </a:xfrm>
        </p:spPr>
        <p:txBody>
          <a:bodyPr>
            <a:normAutofit/>
          </a:bodyPr>
          <a:lstStyle/>
          <a:p>
            <a:r>
              <a:rPr lang="fr-CA" sz="2400" b="1" dirty="0"/>
              <a:t>P5 vise à remplir le quota alloué par la CCL</a:t>
            </a:r>
          </a:p>
          <a:p>
            <a:r>
              <a:rPr lang="fr-CA" sz="2400" dirty="0"/>
              <a:t>Pour ce faire, il  faut généralement </a:t>
            </a:r>
            <a:r>
              <a:rPr lang="fr-CA" sz="2400" u="sng" dirty="0"/>
              <a:t>émettre aux producteurs plus que le quota alloué</a:t>
            </a:r>
            <a:r>
              <a:rPr lang="fr-CA" sz="2400" dirty="0"/>
              <a:t> afin de palier :</a:t>
            </a:r>
          </a:p>
          <a:p>
            <a:pPr lvl="1"/>
            <a:r>
              <a:rPr lang="fr-CA" sz="2000" dirty="0"/>
              <a:t>La saisonnalité</a:t>
            </a:r>
          </a:p>
          <a:p>
            <a:pPr lvl="1"/>
            <a:r>
              <a:rPr lang="fr-CA" sz="2000" dirty="0"/>
              <a:t>La sous-production temporaire, peu importe la raison</a:t>
            </a:r>
          </a:p>
          <a:p>
            <a:pPr lvl="1"/>
            <a:r>
              <a:rPr lang="fr-CA" sz="2000" dirty="0"/>
              <a:t>Le non reportable</a:t>
            </a:r>
          </a:p>
          <a:p>
            <a:r>
              <a:rPr lang="fr-CA" sz="2400" dirty="0"/>
              <a:t>Le non reportable comptabilisé dans chaque province est distribué par émission à tous les producteurs du P5</a:t>
            </a:r>
          </a:p>
          <a:p>
            <a:pPr lvl="1"/>
            <a:endParaRPr lang="fr-CA" sz="20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CDEF291-F56C-4223-E46E-638AA3B84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407861"/>
              </p:ext>
            </p:extLst>
          </p:nvPr>
        </p:nvGraphicFramePr>
        <p:xfrm>
          <a:off x="6913984" y="2225951"/>
          <a:ext cx="4952668" cy="34864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9889">
                  <a:extLst>
                    <a:ext uri="{9D8B030D-6E8A-4147-A177-3AD203B41FA5}">
                      <a16:colId xmlns:a16="http://schemas.microsoft.com/office/drawing/2014/main" val="224402447"/>
                    </a:ext>
                  </a:extLst>
                </a:gridCol>
                <a:gridCol w="1286981">
                  <a:extLst>
                    <a:ext uri="{9D8B030D-6E8A-4147-A177-3AD203B41FA5}">
                      <a16:colId xmlns:a16="http://schemas.microsoft.com/office/drawing/2014/main" val="3105398288"/>
                    </a:ext>
                  </a:extLst>
                </a:gridCol>
                <a:gridCol w="1263721">
                  <a:extLst>
                    <a:ext uri="{9D8B030D-6E8A-4147-A177-3AD203B41FA5}">
                      <a16:colId xmlns:a16="http://schemas.microsoft.com/office/drawing/2014/main" val="3108583986"/>
                    </a:ext>
                  </a:extLst>
                </a:gridCol>
                <a:gridCol w="1202077">
                  <a:extLst>
                    <a:ext uri="{9D8B030D-6E8A-4147-A177-3AD203B41FA5}">
                      <a16:colId xmlns:a16="http://schemas.microsoft.com/office/drawing/2014/main" val="906891786"/>
                    </a:ext>
                  </a:extLst>
                </a:gridCol>
              </a:tblGrid>
              <a:tr h="148376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Année laitière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fr-CA" sz="18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Remplissage du quota alloué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fr-CA" sz="18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Remplissage du quota émis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fr-CA" sz="18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Non reportable </a:t>
                      </a:r>
                      <a:r>
                        <a:rPr lang="fr-CA" sz="1600" b="1" i="0" u="none" strike="noStrike" kern="1200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(% du quota émis)</a:t>
                      </a:r>
                      <a:endParaRPr lang="fr-CA" sz="1800" b="1" i="0" u="none" strike="noStrike" kern="1200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412317"/>
                  </a:ext>
                </a:extLst>
              </a:tr>
              <a:tr h="6675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2022-2023</a:t>
                      </a:r>
                    </a:p>
                  </a:txBody>
                  <a:tcPr marL="0" marR="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102,1 %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98,7 %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-2,5 %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8350"/>
                  </a:ext>
                </a:extLst>
              </a:tr>
              <a:tr h="6675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2023-2024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101,3 %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98,7 %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-2,2 %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705879"/>
                  </a:ext>
                </a:extLst>
              </a:tr>
              <a:tr h="667571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1" i="0" u="none" strike="noStrike" dirty="0">
                          <a:effectLst/>
                          <a:latin typeface="Calibri" panose="020F0502020204030204" pitchFamily="34" charset="0"/>
                        </a:rPr>
                        <a:t>2024-2025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100,9 %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99,5 %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1800" b="0" i="0" u="none" strike="noStrike" dirty="0">
                          <a:effectLst/>
                          <a:latin typeface="Calibri" panose="020F0502020204030204" pitchFamily="34" charset="0"/>
                        </a:rPr>
                        <a:t>-2,3 %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918564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AAF71D57-245A-16D5-3759-311028BC9843}"/>
              </a:ext>
            </a:extLst>
          </p:cNvPr>
          <p:cNvSpPr txBox="1"/>
          <p:nvPr/>
        </p:nvSpPr>
        <p:spPr>
          <a:xfrm>
            <a:off x="7684265" y="1394954"/>
            <a:ext cx="3258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Remplissage du quota et non reportable du P5</a:t>
            </a:r>
          </a:p>
        </p:txBody>
      </p:sp>
      <p:sp>
        <p:nvSpPr>
          <p:cNvPr id="4" name="Flèche : courbe vers le bas 3">
            <a:extLst>
              <a:ext uri="{FF2B5EF4-FFF2-40B4-BE49-F238E27FC236}">
                <a16:creationId xmlns:a16="http://schemas.microsoft.com/office/drawing/2014/main" id="{DFC63E77-591B-F77E-0233-FBFD00D27AD6}"/>
              </a:ext>
            </a:extLst>
          </p:cNvPr>
          <p:cNvSpPr/>
          <p:nvPr/>
        </p:nvSpPr>
        <p:spPr>
          <a:xfrm rot="10800000">
            <a:off x="8638478" y="5834637"/>
            <a:ext cx="1503680" cy="538867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17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D73DCE-ED4B-FBAE-04A0-D3E865E05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Quel sera l’ajustement final sur le quota?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1C87B3-87ED-A0F7-1084-9F1D65B1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CA" dirty="0"/>
              <a:t>Non reportable qui ne serait plus mis en commun à P5</a:t>
            </a:r>
          </a:p>
          <a:p>
            <a:pPr lvl="1"/>
            <a:r>
              <a:rPr lang="fr-CA" dirty="0"/>
              <a:t>Plus difficile à prévoir : aucune méthodologie parfaite pour l’estimer</a:t>
            </a:r>
          </a:p>
          <a:p>
            <a:pPr lvl="1"/>
            <a:r>
              <a:rPr lang="fr-CA" dirty="0"/>
              <a:t>Dépend des quantités de crédits qui pourraient être cédées et produites par ceux les ayant obtenues</a:t>
            </a:r>
            <a:endParaRPr lang="fr-CA" dirty="0">
              <a:ea typeface="Calibri"/>
              <a:cs typeface="Calibri"/>
            </a:endParaRPr>
          </a:p>
          <a:p>
            <a:pPr lvl="1"/>
            <a:r>
              <a:rPr lang="fr-CA" dirty="0"/>
              <a:t>Nécessitera un accord et une application équitable entre les provinces du P5 </a:t>
            </a:r>
          </a:p>
          <a:p>
            <a:pPr lvl="1"/>
            <a:r>
              <a:rPr lang="fr-CA" dirty="0"/>
              <a:t>Devra comprendre un mécanisme de révision pour tenir compte de l’évolution de la situation</a:t>
            </a:r>
          </a:p>
          <a:p>
            <a:r>
              <a:rPr lang="fr-CA" dirty="0"/>
              <a:t>Transfert des crédits des cas de force majeure</a:t>
            </a:r>
          </a:p>
          <a:p>
            <a:pPr lvl="1"/>
            <a:r>
              <a:rPr lang="fr-CA" dirty="0"/>
              <a:t>Selon l’émission au moment de la mise en place</a:t>
            </a:r>
          </a:p>
          <a:p>
            <a:pPr lvl="1"/>
            <a:r>
              <a:rPr lang="fr-CA" dirty="0"/>
              <a:t>Plus stable, environ </a:t>
            </a:r>
            <a:r>
              <a:rPr lang="fr-CA" b="1" u="sng" dirty="0"/>
              <a:t>1 %</a:t>
            </a:r>
            <a:r>
              <a:rPr lang="fr-CA" dirty="0"/>
              <a:t> si la tendance depuis 2023 se maintient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87E5BA77-C06A-7D59-2452-1CA7A088058D}"/>
              </a:ext>
            </a:extLst>
          </p:cNvPr>
          <p:cNvSpPr/>
          <p:nvPr/>
        </p:nvSpPr>
        <p:spPr>
          <a:xfrm>
            <a:off x="8231858" y="4022701"/>
            <a:ext cx="3307952" cy="11995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dirty="0"/>
              <a:t>Vous serez tenus informés périodiquement de l’ajustement anticipé</a:t>
            </a:r>
          </a:p>
        </p:txBody>
      </p:sp>
    </p:spTree>
    <p:extLst>
      <p:ext uri="{BB962C8B-B14F-4D97-AF65-F5344CB8AC3E}">
        <p14:creationId xmlns:p14="http://schemas.microsoft.com/office/powerpoint/2010/main" val="290846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C6ED13B-E1D6-BF9A-12EB-74D4F6006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Résolution provinciale adoptée en avril 2025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A06C3D-EF32-4A8A-A3EF-71D7986FF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fr-CA" dirty="0"/>
              <a:t>Développer des paramètres et des balises pour un système d’échange de crédits, incluant les impacts sur le quota du Québec associés à la politique harmonisée sur le quota de P5, à soumettre pour consultation à l’hiver 2026</a:t>
            </a:r>
          </a:p>
          <a:p>
            <a:pPr>
              <a:spcAft>
                <a:spcPts val="1800"/>
              </a:spcAft>
            </a:pPr>
            <a:r>
              <a:rPr lang="fr-CA" dirty="0"/>
              <a:t>Inclure cette politique dans le processus de révision quinquennale de la politique sur le quota</a:t>
            </a:r>
          </a:p>
        </p:txBody>
      </p:sp>
    </p:spTree>
    <p:extLst>
      <p:ext uri="{BB962C8B-B14F-4D97-AF65-F5344CB8AC3E}">
        <p14:creationId xmlns:p14="http://schemas.microsoft.com/office/powerpoint/2010/main" val="153899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7F8806-75D1-E20A-81D8-2C9C393E267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951156" y="5279379"/>
            <a:ext cx="2240844" cy="1479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600">
              <a:latin typeface="Avenir Next LT Pro Light" panose="020B0304020202020204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00396F5-BD21-9FE0-3B62-77432E85927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>
                <a:cs typeface="Arial" panose="020B0604020202020204" pitchFamily="34" charset="0"/>
              </a:rPr>
              <a:t>Qu’est-ce que ça peut représenter </a:t>
            </a:r>
            <a:br>
              <a:rPr lang="fr-CA" dirty="0">
                <a:cs typeface="Arial" panose="020B0604020202020204" pitchFamily="34" charset="0"/>
              </a:rPr>
            </a:br>
            <a:r>
              <a:rPr lang="fr-CA" dirty="0">
                <a:cs typeface="Arial" panose="020B0604020202020204" pitchFamily="34" charset="0"/>
              </a:rPr>
              <a:t>comme production échangée annuellement?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A02682-82E7-E453-67C0-2B27E337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310" y="1153477"/>
            <a:ext cx="10515600" cy="5028646"/>
          </a:xfrm>
        </p:spPr>
        <p:txBody>
          <a:bodyPr>
            <a:normAutofit/>
          </a:bodyPr>
          <a:lstStyle/>
          <a:p>
            <a:r>
              <a:rPr lang="fr-CA" sz="2400" dirty="0"/>
              <a:t>En date de </a:t>
            </a:r>
            <a:r>
              <a:rPr lang="fr-CA" sz="2400" b="1" dirty="0"/>
              <a:t>l’automne 2025</a:t>
            </a:r>
            <a:r>
              <a:rPr lang="fr-CA" sz="2400" dirty="0"/>
              <a:t>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2460CC-8516-D928-F94F-73BC50E857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55134" y="395916"/>
            <a:ext cx="10481732" cy="5209184"/>
          </a:xfrm>
          <a:prstGeom prst="rect">
            <a:avLst/>
          </a:prstGeom>
          <a:noFill/>
        </p:spPr>
        <p:txBody>
          <a:bodyPr/>
          <a:lstStyle/>
          <a:p>
            <a:endParaRPr lang="fr-CA"/>
          </a:p>
        </p:txBody>
      </p:sp>
      <p:sp>
        <p:nvSpPr>
          <p:cNvPr id="14" name="Forme libre : forme 13">
            <a:extLst>
              <a:ext uri="{FF2B5EF4-FFF2-40B4-BE49-F238E27FC236}">
                <a16:creationId xmlns:a16="http://schemas.microsoft.com/office/drawing/2014/main" id="{12DB63B8-7003-A7FD-D72E-1EBF7B052E4C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56896" y="1832316"/>
            <a:ext cx="2336382" cy="2336382"/>
          </a:xfrm>
          <a:custGeom>
            <a:avLst/>
            <a:gdLst>
              <a:gd name="connsiteX0" fmla="*/ 0 w 2336382"/>
              <a:gd name="connsiteY0" fmla="*/ 1168191 h 2336382"/>
              <a:gd name="connsiteX1" fmla="*/ 1168191 w 2336382"/>
              <a:gd name="connsiteY1" fmla="*/ 0 h 2336382"/>
              <a:gd name="connsiteX2" fmla="*/ 2336382 w 2336382"/>
              <a:gd name="connsiteY2" fmla="*/ 1168191 h 2336382"/>
              <a:gd name="connsiteX3" fmla="*/ 1168191 w 2336382"/>
              <a:gd name="connsiteY3" fmla="*/ 2336382 h 2336382"/>
              <a:gd name="connsiteX4" fmla="*/ 0 w 2336382"/>
              <a:gd name="connsiteY4" fmla="*/ 1168191 h 233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382" h="2336382">
                <a:moveTo>
                  <a:pt x="0" y="1168191"/>
                </a:moveTo>
                <a:cubicBezTo>
                  <a:pt x="0" y="523017"/>
                  <a:pt x="523017" y="0"/>
                  <a:pt x="1168191" y="0"/>
                </a:cubicBezTo>
                <a:cubicBezTo>
                  <a:pt x="1813365" y="0"/>
                  <a:pt x="2336382" y="523017"/>
                  <a:pt x="2336382" y="1168191"/>
                </a:cubicBezTo>
                <a:cubicBezTo>
                  <a:pt x="2336382" y="1813365"/>
                  <a:pt x="1813365" y="2336382"/>
                  <a:pt x="1168191" y="2336382"/>
                </a:cubicBezTo>
                <a:cubicBezTo>
                  <a:pt x="523017" y="2336382"/>
                  <a:pt x="0" y="1813365"/>
                  <a:pt x="0" y="1168191"/>
                </a:cubicBezTo>
                <a:close/>
              </a:path>
            </a:pathLst>
          </a:custGeom>
          <a:solidFill>
            <a:schemeClr val="tx2">
              <a:alpha val="6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715" tIns="377715" rIns="377715" bIns="37771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400" b="1" kern="1200" dirty="0"/>
              <a:t>Force </a:t>
            </a:r>
            <a:r>
              <a:rPr lang="fr-CA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majeure</a:t>
            </a:r>
          </a:p>
        </p:txBody>
      </p:sp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E1549C89-5946-EA82-863B-B366515A9A9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82993" y="2322957"/>
            <a:ext cx="1355101" cy="1355101"/>
          </a:xfrm>
          <a:custGeom>
            <a:avLst/>
            <a:gdLst>
              <a:gd name="connsiteX0" fmla="*/ 179619 w 1355101"/>
              <a:gd name="connsiteY0" fmla="*/ 518191 h 1355101"/>
              <a:gd name="connsiteX1" fmla="*/ 518191 w 1355101"/>
              <a:gd name="connsiteY1" fmla="*/ 518191 h 1355101"/>
              <a:gd name="connsiteX2" fmla="*/ 518191 w 1355101"/>
              <a:gd name="connsiteY2" fmla="*/ 179619 h 1355101"/>
              <a:gd name="connsiteX3" fmla="*/ 836910 w 1355101"/>
              <a:gd name="connsiteY3" fmla="*/ 179619 h 1355101"/>
              <a:gd name="connsiteX4" fmla="*/ 836910 w 1355101"/>
              <a:gd name="connsiteY4" fmla="*/ 518191 h 1355101"/>
              <a:gd name="connsiteX5" fmla="*/ 1175482 w 1355101"/>
              <a:gd name="connsiteY5" fmla="*/ 518191 h 1355101"/>
              <a:gd name="connsiteX6" fmla="*/ 1175482 w 1355101"/>
              <a:gd name="connsiteY6" fmla="*/ 836910 h 1355101"/>
              <a:gd name="connsiteX7" fmla="*/ 836910 w 1355101"/>
              <a:gd name="connsiteY7" fmla="*/ 836910 h 1355101"/>
              <a:gd name="connsiteX8" fmla="*/ 836910 w 1355101"/>
              <a:gd name="connsiteY8" fmla="*/ 1175482 h 1355101"/>
              <a:gd name="connsiteX9" fmla="*/ 518191 w 1355101"/>
              <a:gd name="connsiteY9" fmla="*/ 1175482 h 1355101"/>
              <a:gd name="connsiteX10" fmla="*/ 518191 w 1355101"/>
              <a:gd name="connsiteY10" fmla="*/ 836910 h 1355101"/>
              <a:gd name="connsiteX11" fmla="*/ 179619 w 1355101"/>
              <a:gd name="connsiteY11" fmla="*/ 836910 h 1355101"/>
              <a:gd name="connsiteX12" fmla="*/ 179619 w 1355101"/>
              <a:gd name="connsiteY12" fmla="*/ 518191 h 135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5101" h="1355101">
                <a:moveTo>
                  <a:pt x="179619" y="518191"/>
                </a:moveTo>
                <a:lnTo>
                  <a:pt x="518191" y="518191"/>
                </a:lnTo>
                <a:lnTo>
                  <a:pt x="518191" y="179619"/>
                </a:lnTo>
                <a:lnTo>
                  <a:pt x="836910" y="179619"/>
                </a:lnTo>
                <a:lnTo>
                  <a:pt x="836910" y="518191"/>
                </a:lnTo>
                <a:lnTo>
                  <a:pt x="1175482" y="518191"/>
                </a:lnTo>
                <a:lnTo>
                  <a:pt x="1175482" y="836910"/>
                </a:lnTo>
                <a:lnTo>
                  <a:pt x="836910" y="836910"/>
                </a:lnTo>
                <a:lnTo>
                  <a:pt x="836910" y="1175482"/>
                </a:lnTo>
                <a:lnTo>
                  <a:pt x="518191" y="1175482"/>
                </a:lnTo>
                <a:lnTo>
                  <a:pt x="518191" y="836910"/>
                </a:lnTo>
                <a:lnTo>
                  <a:pt x="179619" y="836910"/>
                </a:lnTo>
                <a:lnTo>
                  <a:pt x="179619" y="518191"/>
                </a:lnTo>
                <a:close/>
              </a:path>
            </a:pathLst>
          </a:custGeom>
          <a:solidFill>
            <a:srgbClr val="C0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619" tIns="518191" rIns="179619" bIns="51819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CA" b="1" kern="1200">
              <a:latin typeface="Avenir Next LT Pro Light" panose="020B0304020202020204" pitchFamily="34" charset="0"/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099584B-2B9A-1D57-4A7F-0C8F5878046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27808" y="1832316"/>
            <a:ext cx="2336382" cy="2336382"/>
          </a:xfrm>
          <a:custGeom>
            <a:avLst/>
            <a:gdLst>
              <a:gd name="connsiteX0" fmla="*/ 0 w 2336382"/>
              <a:gd name="connsiteY0" fmla="*/ 1168191 h 2336382"/>
              <a:gd name="connsiteX1" fmla="*/ 1168191 w 2336382"/>
              <a:gd name="connsiteY1" fmla="*/ 0 h 2336382"/>
              <a:gd name="connsiteX2" fmla="*/ 2336382 w 2336382"/>
              <a:gd name="connsiteY2" fmla="*/ 1168191 h 2336382"/>
              <a:gd name="connsiteX3" fmla="*/ 1168191 w 2336382"/>
              <a:gd name="connsiteY3" fmla="*/ 2336382 h 2336382"/>
              <a:gd name="connsiteX4" fmla="*/ 0 w 2336382"/>
              <a:gd name="connsiteY4" fmla="*/ 1168191 h 233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382" h="2336382">
                <a:moveTo>
                  <a:pt x="0" y="1168191"/>
                </a:moveTo>
                <a:cubicBezTo>
                  <a:pt x="0" y="523017"/>
                  <a:pt x="523017" y="0"/>
                  <a:pt x="1168191" y="0"/>
                </a:cubicBezTo>
                <a:cubicBezTo>
                  <a:pt x="1813365" y="0"/>
                  <a:pt x="2336382" y="523017"/>
                  <a:pt x="2336382" y="1168191"/>
                </a:cubicBezTo>
                <a:cubicBezTo>
                  <a:pt x="2336382" y="1813365"/>
                  <a:pt x="1813365" y="2336382"/>
                  <a:pt x="1168191" y="2336382"/>
                </a:cubicBezTo>
                <a:cubicBezTo>
                  <a:pt x="523017" y="2336382"/>
                  <a:pt x="0" y="1813365"/>
                  <a:pt x="0" y="1168191"/>
                </a:cubicBezTo>
                <a:close/>
              </a:path>
            </a:pathLst>
          </a:custGeom>
          <a:solidFill>
            <a:schemeClr val="accent1">
              <a:alpha val="69804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715" tIns="377715" rIns="377715" bIns="37771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reportable</a:t>
            </a:r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E5673A04-6EEA-A8A9-05E6-2FB4FA81455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53905" y="2322957"/>
            <a:ext cx="1355101" cy="1355101"/>
          </a:xfrm>
          <a:custGeom>
            <a:avLst/>
            <a:gdLst>
              <a:gd name="connsiteX0" fmla="*/ 179619 w 1355101"/>
              <a:gd name="connsiteY0" fmla="*/ 279151 h 1355101"/>
              <a:gd name="connsiteX1" fmla="*/ 1175482 w 1355101"/>
              <a:gd name="connsiteY1" fmla="*/ 279151 h 1355101"/>
              <a:gd name="connsiteX2" fmla="*/ 1175482 w 1355101"/>
              <a:gd name="connsiteY2" fmla="*/ 597871 h 1355101"/>
              <a:gd name="connsiteX3" fmla="*/ 179619 w 1355101"/>
              <a:gd name="connsiteY3" fmla="*/ 597871 h 1355101"/>
              <a:gd name="connsiteX4" fmla="*/ 179619 w 1355101"/>
              <a:gd name="connsiteY4" fmla="*/ 279151 h 1355101"/>
              <a:gd name="connsiteX5" fmla="*/ 179619 w 1355101"/>
              <a:gd name="connsiteY5" fmla="*/ 757230 h 1355101"/>
              <a:gd name="connsiteX6" fmla="*/ 1175482 w 1355101"/>
              <a:gd name="connsiteY6" fmla="*/ 757230 h 1355101"/>
              <a:gd name="connsiteX7" fmla="*/ 1175482 w 1355101"/>
              <a:gd name="connsiteY7" fmla="*/ 1075950 h 1355101"/>
              <a:gd name="connsiteX8" fmla="*/ 179619 w 1355101"/>
              <a:gd name="connsiteY8" fmla="*/ 1075950 h 1355101"/>
              <a:gd name="connsiteX9" fmla="*/ 179619 w 1355101"/>
              <a:gd name="connsiteY9" fmla="*/ 757230 h 1355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55101" h="1355101">
                <a:moveTo>
                  <a:pt x="179619" y="279151"/>
                </a:moveTo>
                <a:lnTo>
                  <a:pt x="1175482" y="279151"/>
                </a:lnTo>
                <a:lnTo>
                  <a:pt x="1175482" y="597871"/>
                </a:lnTo>
                <a:lnTo>
                  <a:pt x="179619" y="597871"/>
                </a:lnTo>
                <a:lnTo>
                  <a:pt x="179619" y="279151"/>
                </a:lnTo>
                <a:close/>
                <a:moveTo>
                  <a:pt x="179619" y="757230"/>
                </a:moveTo>
                <a:lnTo>
                  <a:pt x="1175482" y="757230"/>
                </a:lnTo>
                <a:lnTo>
                  <a:pt x="1175482" y="1075950"/>
                </a:lnTo>
                <a:lnTo>
                  <a:pt x="179619" y="1075950"/>
                </a:lnTo>
                <a:lnTo>
                  <a:pt x="179619" y="757230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9619" tIns="279151" rIns="179619" bIns="279151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fr-CA" sz="2400" b="1" kern="1200">
              <a:latin typeface="Avenir Next LT Pro Light" panose="020B0304020202020204" pitchFamily="34" charset="0"/>
            </a:endParaRPr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D017FB51-1DD1-C567-715D-4099FA70F6A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998721" y="1832316"/>
            <a:ext cx="2336382" cy="2336382"/>
          </a:xfrm>
          <a:custGeom>
            <a:avLst/>
            <a:gdLst>
              <a:gd name="connsiteX0" fmla="*/ 0 w 2336382"/>
              <a:gd name="connsiteY0" fmla="*/ 1168191 h 2336382"/>
              <a:gd name="connsiteX1" fmla="*/ 1168191 w 2336382"/>
              <a:gd name="connsiteY1" fmla="*/ 0 h 2336382"/>
              <a:gd name="connsiteX2" fmla="*/ 2336382 w 2336382"/>
              <a:gd name="connsiteY2" fmla="*/ 1168191 h 2336382"/>
              <a:gd name="connsiteX3" fmla="*/ 1168191 w 2336382"/>
              <a:gd name="connsiteY3" fmla="*/ 2336382 h 2336382"/>
              <a:gd name="connsiteX4" fmla="*/ 0 w 2336382"/>
              <a:gd name="connsiteY4" fmla="*/ 1168191 h 2336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6382" h="2336382">
                <a:moveTo>
                  <a:pt x="0" y="1168191"/>
                </a:moveTo>
                <a:cubicBezTo>
                  <a:pt x="0" y="523017"/>
                  <a:pt x="523017" y="0"/>
                  <a:pt x="1168191" y="0"/>
                </a:cubicBezTo>
                <a:cubicBezTo>
                  <a:pt x="1813365" y="0"/>
                  <a:pt x="2336382" y="523017"/>
                  <a:pt x="2336382" y="1168191"/>
                </a:cubicBezTo>
                <a:cubicBezTo>
                  <a:pt x="2336382" y="1813365"/>
                  <a:pt x="1813365" y="2336382"/>
                  <a:pt x="1168191" y="2336382"/>
                </a:cubicBezTo>
                <a:cubicBezTo>
                  <a:pt x="523017" y="2336382"/>
                  <a:pt x="0" y="1813365"/>
                  <a:pt x="0" y="1168191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7715" tIns="377715" rIns="377715" bIns="377715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de crédits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E52776D-AFE1-1F8B-4C1C-5BF9C0F44BB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855134" y="4177249"/>
            <a:ext cx="2361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/>
              <a:t>± 1 % du quota </a:t>
            </a:r>
          </a:p>
          <a:p>
            <a:pPr algn="ctr"/>
            <a:endParaRPr lang="fr-CA" sz="20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5C65BFC-1EA3-435A-EA78-9A13920E1356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4408166" y="4132966"/>
            <a:ext cx="37523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Total du non reportable : </a:t>
            </a:r>
          </a:p>
          <a:p>
            <a:pPr algn="ctr"/>
            <a:r>
              <a:rPr lang="fr-CA" sz="2000" dirty="0"/>
              <a:t>2 à 3 % du quota</a:t>
            </a:r>
          </a:p>
          <a:p>
            <a:pPr algn="ctr"/>
            <a:endParaRPr lang="fr-CA" sz="2000" dirty="0"/>
          </a:p>
          <a:p>
            <a:pPr algn="ctr"/>
            <a:r>
              <a:rPr lang="fr-CA" sz="2000" b="1" dirty="0"/>
              <a:t>Pour 25 jours par an :</a:t>
            </a:r>
            <a:br>
              <a:rPr lang="fr-CA" sz="2000" b="1" dirty="0"/>
            </a:br>
            <a:r>
              <a:rPr lang="fr-CA" sz="2000" b="1" dirty="0"/>
              <a:t>±1,3 % du quota</a:t>
            </a:r>
          </a:p>
          <a:p>
            <a:pPr algn="ctr"/>
            <a:endParaRPr lang="fr-CA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8534F05-4F98-D8BF-F9CC-28F40B0BC8FD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8670183" y="4232461"/>
            <a:ext cx="2994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/>
              <a:t>± </a:t>
            </a:r>
            <a:r>
              <a:rPr lang="fr-CA" sz="2000" b="1" dirty="0"/>
              <a:t>2,3 % du quota</a:t>
            </a:r>
          </a:p>
          <a:p>
            <a:pPr algn="ctr"/>
            <a:endParaRPr lang="fr-CA" sz="2000" b="1" dirty="0"/>
          </a:p>
        </p:txBody>
      </p:sp>
    </p:spTree>
    <p:extLst>
      <p:ext uri="{BB962C8B-B14F-4D97-AF65-F5344CB8AC3E}">
        <p14:creationId xmlns:p14="http://schemas.microsoft.com/office/powerpoint/2010/main" val="71737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DA60E-F6FE-D729-C91A-BF5632613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735053-E461-BCD2-3585-1D86D8B8F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>
                <a:ea typeface="Calibri"/>
                <a:cs typeface="Calibri"/>
              </a:rPr>
              <a:t>Est-ce que j'ai l'assurance de récupérer le 2,3 % d'ajustement du droit de produire?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67542B-9D88-60FD-458A-B61F7EE3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575" y="1344858"/>
            <a:ext cx="11546378" cy="502864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fr-CA" dirty="0">
                <a:ea typeface="Calibri"/>
                <a:cs typeface="Calibri"/>
              </a:rPr>
              <a:t>Oui, assurance d'obtenir au moins l’équivalent de l’ajustement de 2,3 % (8,4 jours) sur l’année en participant à l’échange</a:t>
            </a:r>
          </a:p>
          <a:p>
            <a:pPr lvl="1"/>
            <a:r>
              <a:rPr lang="fr-CA" dirty="0">
                <a:ea typeface="Calibri"/>
                <a:cs typeface="Calibri"/>
              </a:rPr>
              <a:t>Possibilité d’obtenir des crédits jusqu'à un maximum de 6,8 % (25 jours) en fonction des paramètres proposés</a:t>
            </a:r>
          </a:p>
          <a:p>
            <a:pPr lvl="1"/>
            <a:r>
              <a:rPr lang="fr-CA" dirty="0">
                <a:ea typeface="Calibri"/>
                <a:cs typeface="Calibri"/>
              </a:rPr>
              <a:t>Quelques exemples de scénarios possibles :</a:t>
            </a:r>
          </a:p>
          <a:p>
            <a:pPr lvl="1">
              <a:buFont typeface="Courier New" panose="05000000000000000000" pitchFamily="2" charset="2"/>
              <a:buChar char="o"/>
            </a:pPr>
            <a:endParaRPr lang="fr-CA" dirty="0">
              <a:ea typeface="Calibri"/>
              <a:cs typeface="Calibri"/>
            </a:endParaRPr>
          </a:p>
          <a:p>
            <a:endParaRPr lang="fr-CA" sz="2400" dirty="0">
              <a:ea typeface="Calibri"/>
              <a:cs typeface="Calibri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7B36436-D54A-7FF0-2EEA-ACD1AB5DB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743969"/>
              </p:ext>
            </p:extLst>
          </p:nvPr>
        </p:nvGraphicFramePr>
        <p:xfrm>
          <a:off x="1104245" y="3429000"/>
          <a:ext cx="10515600" cy="3324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4633">
                  <a:extLst>
                    <a:ext uri="{9D8B030D-6E8A-4147-A177-3AD203B41FA5}">
                      <a16:colId xmlns:a16="http://schemas.microsoft.com/office/drawing/2014/main" val="2288502989"/>
                    </a:ext>
                  </a:extLst>
                </a:gridCol>
                <a:gridCol w="2961515">
                  <a:extLst>
                    <a:ext uri="{9D8B030D-6E8A-4147-A177-3AD203B41FA5}">
                      <a16:colId xmlns:a16="http://schemas.microsoft.com/office/drawing/2014/main" val="2207324570"/>
                    </a:ext>
                  </a:extLst>
                </a:gridCol>
                <a:gridCol w="2719452">
                  <a:extLst>
                    <a:ext uri="{9D8B030D-6E8A-4147-A177-3AD203B41FA5}">
                      <a16:colId xmlns:a16="http://schemas.microsoft.com/office/drawing/2014/main" val="1470994503"/>
                    </a:ext>
                  </a:extLst>
                </a:gridCol>
              </a:tblGrid>
              <a:tr h="1042802"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Scénarios basés sur la moyenne 12 mois terminant en septembre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Hypothèse des fermes souhaitant obtenir jusqu’à 25 jours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Quantités obtenues en % du quota annuel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1247674"/>
                  </a:ext>
                </a:extLst>
              </a:tr>
              <a:tr h="425353">
                <a:tc>
                  <a:txBody>
                    <a:bodyPr/>
                    <a:lstStyle/>
                    <a:p>
                      <a:pPr algn="l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Excluant producteurs en non reportable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3 042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2,8 %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576666"/>
                  </a:ext>
                </a:extLst>
              </a:tr>
              <a:tr h="425353">
                <a:tc>
                  <a:txBody>
                    <a:bodyPr/>
                    <a:lstStyle/>
                    <a:p>
                      <a:pPr algn="l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Tolérance &gt; 0 jour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1 637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/>
                        <a:t>4,9 %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2394271"/>
                  </a:ext>
                </a:extLst>
              </a:tr>
              <a:tr h="425353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Tolérance &gt; 5 jours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2000" dirty="0"/>
                        <a:t>1 052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fr-CA" sz="2000" dirty="0"/>
                        <a:t>Maximum : 6,8 %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1386169"/>
                  </a:ext>
                </a:extLst>
              </a:tr>
              <a:tr h="729962">
                <a:tc>
                  <a:txBody>
                    <a:bodyPr/>
                    <a:lstStyle/>
                    <a:p>
                      <a:pPr algn="l"/>
                      <a:r>
                        <a:rPr lang="fr-CA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Acheteurs SCVQ produisant &gt; 95 % du quota et tolérance &gt; -10 jours : besoin de croissance à court terme</a:t>
                      </a: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1 142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5,9 %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11999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8099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8FF9E-E6D6-7C07-65BB-CC09C4BD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À quel moment un échange de crédits pourrait-il voir le jour?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3069D2C6-B923-1C9F-BE40-CCF23D71A3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538677"/>
              </p:ext>
            </p:extLst>
          </p:nvPr>
        </p:nvGraphicFramePr>
        <p:xfrm>
          <a:off x="838200" y="1344613"/>
          <a:ext cx="10515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2175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8AE0F8-3A38-C290-EA0F-3ADF028C3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0FE0892B-FEA4-CC8F-CEC2-7DE459166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favoriser la durabilité des fermes par l’échange de crédits?</a:t>
            </a:r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B1D82812-1381-13F6-3BD5-725029F396CD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b="1" u="sng" dirty="0"/>
              <a:t>En rappel, l’objectif principal du mécanisme</a:t>
            </a:r>
          </a:p>
          <a:p>
            <a:r>
              <a:rPr lang="fr-CA" dirty="0"/>
              <a:t>Offrir un outil additionnel et plus de flexibilité pour les producteurs qui ne sont temporairement pas en mesure de produire tout leur quota ou qui veulent produire plus de lait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19D859CF-1175-48DF-F144-C3D48726CF53}"/>
              </a:ext>
            </a:extLst>
          </p:cNvPr>
          <p:cNvSpPr/>
          <p:nvPr/>
        </p:nvSpPr>
        <p:spPr>
          <a:xfrm>
            <a:off x="1269508" y="3805777"/>
            <a:ext cx="8966446" cy="15447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Planification stratégique 2023-2030 : </a:t>
            </a:r>
          </a:p>
          <a:p>
            <a:pPr algn="ctr"/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Contribuer à la durabilité des fermes laitières dans toutes les régions : avoir des politiques internes et externes qui contribuent à la rentabilité du plus grand nombre d’entreprises</a:t>
            </a:r>
          </a:p>
        </p:txBody>
      </p:sp>
    </p:spTree>
    <p:extLst>
      <p:ext uri="{BB962C8B-B14F-4D97-AF65-F5344CB8AC3E}">
        <p14:creationId xmlns:p14="http://schemas.microsoft.com/office/powerpoint/2010/main" val="3693426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>
            <a:extLst>
              <a:ext uri="{FF2B5EF4-FFF2-40B4-BE49-F238E27FC236}">
                <a16:creationId xmlns:a16="http://schemas.microsoft.com/office/drawing/2014/main" id="{58BAB172-5A89-4134-BD5F-CF6BC40C1BF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7556789" y="3657596"/>
            <a:ext cx="301336" cy="800104"/>
            <a:chOff x="7556789" y="3657596"/>
            <a:chExt cx="301336" cy="800104"/>
          </a:xfrm>
        </p:grpSpPr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97DC1222-5707-4A7F-9334-41B0C8062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27440" y="3657596"/>
              <a:ext cx="160033" cy="76207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C1E8EF94-AB24-4C91-A867-E385954C43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flipH="1" flipV="1">
              <a:off x="7556789" y="4314206"/>
              <a:ext cx="301336" cy="143494"/>
            </a:xfrm>
            <a:prstGeom prst="rect">
              <a:avLst/>
            </a:prstGeom>
          </p:spPr>
        </p:pic>
      </p:grpSp>
      <p:pic>
        <p:nvPicPr>
          <p:cNvPr id="8" name="Image 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6AEB7B51-B612-4826-B5C0-F4E1B6661F5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64" y="387501"/>
            <a:ext cx="1703985" cy="1098399"/>
          </a:xfrm>
          <a:prstGeom prst="rect">
            <a:avLst/>
          </a:prstGeom>
        </p:spPr>
      </p:pic>
      <p:pic>
        <p:nvPicPr>
          <p:cNvPr id="5" name="Image 4" descr="Une image contenant grange, plein air, herbe, bétail&#10;&#10;Description générée automatiquement">
            <a:extLst>
              <a:ext uri="{FF2B5EF4-FFF2-40B4-BE49-F238E27FC236}">
                <a16:creationId xmlns:a16="http://schemas.microsoft.com/office/drawing/2014/main" id="{63421223-8D16-46C2-A667-9D531AD897F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24" t="28586" r="31598" b="34261"/>
          <a:stretch/>
        </p:blipFill>
        <p:spPr>
          <a:xfrm>
            <a:off x="4251414" y="-1"/>
            <a:ext cx="7940586" cy="685800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EEEF31D-66CC-4D9F-BE17-83B7E8A25AA1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044" y="3923414"/>
            <a:ext cx="5765598" cy="1273144"/>
          </a:xfrm>
          <a:solidFill>
            <a:srgbClr val="79B8D2"/>
          </a:solidFill>
          <a:ln w="38100">
            <a:solidFill>
              <a:srgbClr val="FFFFFF">
                <a:alpha val="50196"/>
              </a:srgbClr>
            </a:solidFill>
          </a:ln>
        </p:spPr>
        <p:txBody>
          <a:bodyPr lIns="252000"/>
          <a:lstStyle/>
          <a:p>
            <a:r>
              <a:rPr lang="fr-CA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Merci de votre attention.</a:t>
            </a:r>
            <a:br>
              <a:rPr lang="fr-CA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CA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questions?</a:t>
            </a:r>
          </a:p>
        </p:txBody>
      </p:sp>
    </p:spTree>
    <p:extLst>
      <p:ext uri="{BB962C8B-B14F-4D97-AF65-F5344CB8AC3E}">
        <p14:creationId xmlns:p14="http://schemas.microsoft.com/office/powerpoint/2010/main" val="3696457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59B5D-FE5D-B051-388C-A118D519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31E70-F004-AB1F-C2AC-360698F7F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166" y="329740"/>
            <a:ext cx="9759279" cy="634115"/>
          </a:xfrm>
        </p:spPr>
        <p:txBody>
          <a:bodyPr/>
          <a:lstStyle/>
          <a:p>
            <a:r>
              <a:rPr lang="fr-CA" b="1" dirty="0"/>
              <a:t>Discussion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D16703-6BD1-A442-6962-3B919B87DC5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344858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CA" b="1" dirty="0"/>
              <a:t>Êtes-vous en accord avec un échange de crédits selon les paramètres proposés?</a:t>
            </a:r>
          </a:p>
        </p:txBody>
      </p:sp>
      <p:graphicFrame>
        <p:nvGraphicFramePr>
          <p:cNvPr id="3" name="Espace réservé du contenu 4">
            <a:extLst>
              <a:ext uri="{FF2B5EF4-FFF2-40B4-BE49-F238E27FC236}">
                <a16:creationId xmlns:a16="http://schemas.microsoft.com/office/drawing/2014/main" id="{73AFFDF0-E405-6D55-64B3-679291C864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060260"/>
              </p:ext>
            </p:extLst>
          </p:nvPr>
        </p:nvGraphicFramePr>
        <p:xfrm>
          <a:off x="953166" y="2476087"/>
          <a:ext cx="10285665" cy="3473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5665">
                  <a:extLst>
                    <a:ext uri="{9D8B030D-6E8A-4147-A177-3AD203B41FA5}">
                      <a16:colId xmlns:a16="http://schemas.microsoft.com/office/drawing/2014/main" val="4008843074"/>
                    </a:ext>
                  </a:extLst>
                </a:gridCol>
              </a:tblGrid>
              <a:tr h="473141">
                <a:tc>
                  <a:txBody>
                    <a:bodyPr/>
                    <a:lstStyle/>
                    <a:p>
                      <a:r>
                        <a:rPr lang="fr-CA" sz="2400" dirty="0"/>
                        <a:t>Paramètres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2278350"/>
                  </a:ext>
                </a:extLst>
              </a:tr>
              <a:tr h="500026">
                <a:tc>
                  <a:txBody>
                    <a:bodyPr/>
                    <a:lstStyle/>
                    <a:p>
                      <a:pPr marL="361950" indent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Tous les producteurs peuvent céder et obtenir des crédits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8301140"/>
                  </a:ext>
                </a:extLst>
              </a:tr>
              <a:tr h="500026">
                <a:tc>
                  <a:txBody>
                    <a:bodyPr/>
                    <a:lstStyle/>
                    <a:p>
                      <a:pPr marL="36195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  <a:defRPr/>
                      </a:pPr>
                      <a:r>
                        <a:rPr lang="fr-CA" sz="2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Possibilité de céder et d’obtenir l’équivalent de 25 jours sur 12 mois mobiles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36767933"/>
                  </a:ext>
                </a:extLst>
              </a:tr>
              <a:tr h="500026">
                <a:tc>
                  <a:txBody>
                    <a:bodyPr/>
                    <a:lstStyle/>
                    <a:p>
                      <a:pPr marL="361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Échange réalisé chaque mois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0504989"/>
                  </a:ext>
                </a:extLst>
              </a:tr>
              <a:tr h="500026">
                <a:tc>
                  <a:txBody>
                    <a:bodyPr/>
                    <a:lstStyle/>
                    <a:p>
                      <a:pPr marL="3619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2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Répartition des </a:t>
                      </a:r>
                      <a:r>
                        <a:rPr lang="fr-CA" sz="2400" b="0" u="none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quantités au </a:t>
                      </a:r>
                      <a:r>
                        <a:rPr lang="fr-CA" sz="2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prorata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1755874"/>
                  </a:ext>
                </a:extLst>
              </a:tr>
              <a:tr h="500026">
                <a:tc>
                  <a:txBody>
                    <a:bodyPr/>
                    <a:lstStyle/>
                    <a:p>
                      <a:pPr marL="361950" indent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Prix d’échange fixe à 5 $/kg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83450985"/>
                  </a:ext>
                </a:extLst>
              </a:tr>
              <a:tr h="500026">
                <a:tc>
                  <a:txBody>
                    <a:bodyPr/>
                    <a:lstStyle/>
                    <a:p>
                      <a:pPr marL="361950" indent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400" b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Crédits des cas de force majeure dirigés sur l’échange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4483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296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30B557-E53C-7C96-50DB-164E30CE1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58B6C843-FD85-24F9-C2F0-CCDC981741A1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Rappel : Tolérance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BD82F87-415C-AA13-5A8B-28929E0FDD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2C6BB77-B019-C01E-4DF3-BEBB8DC8949E}"/>
              </a:ext>
            </a:extLst>
          </p:cNvPr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8EE3D-8CD1-4C3F-BD1C-C98C9596463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F5CF41-98F0-BF3E-E3B7-FA243D69C0C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81756" y="1435830"/>
            <a:ext cx="533979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Quota: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quantité en kg de matière grasse par jour qu’un producteur peut produire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Droit produire mensuel : 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quota de production (incluant quota non cessible CFM) multiplié par le nombre de jours collectés pendant le mois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A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T</a:t>
            </a:r>
            <a:r>
              <a:rPr kumimoji="0" lang="fr-CA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olérance</a:t>
            </a: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: </a:t>
            </a:r>
            <a:r>
              <a:rPr kumimoji="0" lang="fr-CA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représente</a:t>
            </a:r>
            <a:r>
              <a:rPr kumimoji="0" lang="fr-C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</a:t>
            </a:r>
            <a:r>
              <a:rPr kumimoji="0" lang="fr-CA" sz="2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l’é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cart accumulé , entre</a:t>
            </a:r>
            <a:r>
              <a:rPr kumimoji="0" lang="fr-CA" sz="2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la production et le quota,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le tout calculé</a:t>
            </a:r>
            <a:r>
              <a:rPr kumimoji="0" lang="fr-CA" sz="2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en Kg MG, Peut être convertie en équivalent journalier.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CA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Flexibilité du quota </a:t>
            </a: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Comprend un seuil positif (+10)</a:t>
            </a:r>
            <a:r>
              <a:rPr lang="fr-C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 e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t un seuil négatif (-15)</a:t>
            </a:r>
            <a:r>
              <a:rPr kumimoji="0" lang="fr-CA" sz="2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</a:t>
            </a:r>
            <a: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est </a:t>
            </a:r>
            <a:r>
              <a:rPr lang="fr-CA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B0502020104020203"/>
              </a:rPr>
              <a:t>e</a:t>
            </a:r>
            <a:r>
              <a:rPr kumimoji="0" lang="fr-CA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xprimé</a:t>
            </a:r>
            <a:r>
              <a:rPr kumimoji="0" lang="fr-CA" sz="20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  <a:t> en équivalent journalier</a:t>
            </a:r>
            <a:br>
              <a:rPr kumimoji="0" lang="fr-C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B0502020104020203"/>
                <a:ea typeface="+mn-ea"/>
                <a:cs typeface="+mn-cs"/>
              </a:rPr>
            </a:br>
            <a:endParaRPr kumimoji="0" lang="fr-CA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B0502020104020203"/>
              <a:ea typeface="+mn-ea"/>
              <a:cs typeface="+mn-cs"/>
            </a:endParaRPr>
          </a:p>
        </p:txBody>
      </p:sp>
      <p:pic>
        <p:nvPicPr>
          <p:cNvPr id="3" name="Image 2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A79E0691-8D1C-0485-51A3-84C6F2D0A7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1633" y="1931543"/>
            <a:ext cx="6608611" cy="2994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1302967-9206-2534-E825-5717A451434B}"/>
              </a:ext>
            </a:extLst>
          </p:cNvPr>
          <p:cNvSpPr txBox="1"/>
          <p:nvPr/>
        </p:nvSpPr>
        <p:spPr>
          <a:xfrm>
            <a:off x="5583389" y="5056486"/>
            <a:ext cx="6442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*Avec la mise en place de l’échange de crédit, Il n’y aura plus d’émission de quota non cessible pour les CFM car  les crédits se retrouveront dans le nouveau système </a:t>
            </a:r>
          </a:p>
        </p:txBody>
      </p:sp>
    </p:spTree>
    <p:extLst>
      <p:ext uri="{BB962C8B-B14F-4D97-AF65-F5344CB8AC3E}">
        <p14:creationId xmlns:p14="http://schemas.microsoft.com/office/powerpoint/2010/main" val="255992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5F5B48-AF3D-A5DE-09E9-CAFA0FF9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CA" dirty="0"/>
              <a:t>Rappel : qu’est-ce que l’échange de crédits?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D5E157F1-B094-4D20-002E-B5237791C570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199" y="1344858"/>
            <a:ext cx="4686390" cy="5028646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fr-CA" sz="2400" dirty="0"/>
              <a:t>Permet </a:t>
            </a:r>
            <a:r>
              <a:rPr lang="fr-CA" sz="2400" b="1" dirty="0"/>
              <a:t>d’ajuster sa tolérance par des transactions de crédits</a:t>
            </a:r>
          </a:p>
          <a:p>
            <a:pPr marL="361950" indent="-361950">
              <a:lnSpc>
                <a:spcPct val="100000"/>
              </a:lnSpc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fr-CA" sz="2400" b="1" dirty="0"/>
              <a:t>1 crédit offert = 1 kg de moins à produire </a:t>
            </a:r>
            <a:r>
              <a:rPr lang="fr-CA" sz="2400" dirty="0"/>
              <a:t>plus tard ou 1 kg de quota non reportable évité</a:t>
            </a:r>
            <a:r>
              <a:rPr lang="en-US" sz="2400" dirty="0"/>
              <a:t>​</a:t>
            </a:r>
          </a:p>
          <a:p>
            <a:pPr marL="361950" indent="-361950" algn="l" rtl="0" fontAlgn="base">
              <a:lnSpc>
                <a:spcPct val="100000"/>
              </a:lnSpc>
              <a:spcAft>
                <a:spcPts val="1200"/>
              </a:spcAft>
              <a:buFont typeface="Calibri" panose="020F0502020204030204" pitchFamily="34" charset="0"/>
              <a:buChar char="→"/>
            </a:pPr>
            <a:r>
              <a:rPr lang="fr-CA" sz="2400" b="1" dirty="0"/>
              <a:t>1 </a:t>
            </a:r>
            <a:r>
              <a:rPr lang="fr-CA" sz="2400" b="1"/>
              <a:t>crédit obtenu </a:t>
            </a:r>
            <a:r>
              <a:rPr lang="fr-CA" sz="2400" b="1" dirty="0"/>
              <a:t>= 1 kg de plus à produire </a:t>
            </a:r>
            <a:r>
              <a:rPr lang="fr-CA" sz="2400" dirty="0"/>
              <a:t>plus tard ou 1 kg de </a:t>
            </a:r>
            <a:br>
              <a:rPr lang="fr-CA" sz="2400" dirty="0"/>
            </a:br>
            <a:r>
              <a:rPr lang="fr-CA" sz="2400" dirty="0"/>
              <a:t>hors-quota évité</a:t>
            </a:r>
            <a:endParaRPr lang="en-US" sz="2400" dirty="0"/>
          </a:p>
        </p:txBody>
      </p:sp>
      <p:sp>
        <p:nvSpPr>
          <p:cNvPr id="6" name="Signe Moins 5">
            <a:extLst>
              <a:ext uri="{FF2B5EF4-FFF2-40B4-BE49-F238E27FC236}">
                <a16:creationId xmlns:a16="http://schemas.microsoft.com/office/drawing/2014/main" id="{8B676BB2-EC6C-D036-AE89-8C2B8225295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rot="21300000">
            <a:off x="6028605" y="3838141"/>
            <a:ext cx="5291165" cy="605918"/>
          </a:xfrm>
          <a:prstGeom prst="mathMinus">
            <a:avLst/>
          </a:prstGeom>
          <a:solidFill>
            <a:srgbClr val="0B9EC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A"/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9BE96E97-5435-3007-A514-BD07E3DE438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51128" y="2119657"/>
            <a:ext cx="2073860" cy="1796838"/>
          </a:xfrm>
          <a:prstGeom prst="downArrow">
            <a:avLst>
              <a:gd name="adj1" fmla="val 69596"/>
              <a:gd name="adj2" fmla="val 50000"/>
            </a:avLst>
          </a:pr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>
              <a:solidFill>
                <a:schemeClr val="tx1"/>
              </a:solidFill>
            </a:endParaRPr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D503C411-D6EB-D023-8391-1A0EC74FC37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514472" y="1895053"/>
            <a:ext cx="2608276" cy="1886679"/>
          </a:xfrm>
          <a:custGeom>
            <a:avLst/>
            <a:gdLst>
              <a:gd name="connsiteX0" fmla="*/ 0 w 1703628"/>
              <a:gd name="connsiteY0" fmla="*/ 0 h 1886679"/>
              <a:gd name="connsiteX1" fmla="*/ 1703628 w 1703628"/>
              <a:gd name="connsiteY1" fmla="*/ 0 h 1886679"/>
              <a:gd name="connsiteX2" fmla="*/ 1703628 w 1703628"/>
              <a:gd name="connsiteY2" fmla="*/ 1886679 h 1886679"/>
              <a:gd name="connsiteX3" fmla="*/ 0 w 1703628"/>
              <a:gd name="connsiteY3" fmla="*/ 1886679 h 1886679"/>
              <a:gd name="connsiteX4" fmla="*/ 0 w 1703628"/>
              <a:gd name="connsiteY4" fmla="*/ 0 h 188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628" h="1886679">
                <a:moveTo>
                  <a:pt x="0" y="0"/>
                </a:moveTo>
                <a:lnTo>
                  <a:pt x="1703628" y="0"/>
                </a:lnTo>
                <a:lnTo>
                  <a:pt x="1703628" y="1886679"/>
                </a:lnTo>
                <a:lnTo>
                  <a:pt x="0" y="1886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kern="1200" dirty="0">
                <a:solidFill>
                  <a:srgbClr val="065D80"/>
                </a:solidFill>
              </a:rPr>
              <a:t>Ferme de 100 kg/j  avec tolérance  de 10 jours (1 000 kg)</a:t>
            </a:r>
          </a:p>
        </p:txBody>
      </p:sp>
      <p:sp>
        <p:nvSpPr>
          <p:cNvPr id="9" name="Flèche : haut 8">
            <a:extLst>
              <a:ext uri="{FF2B5EF4-FFF2-40B4-BE49-F238E27FC236}">
                <a16:creationId xmlns:a16="http://schemas.microsoft.com/office/drawing/2014/main" id="{87A76E5D-C073-B92F-69C0-EE0429D41D5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425471" y="4275864"/>
            <a:ext cx="2156359" cy="1886679"/>
          </a:xfrm>
          <a:prstGeom prst="upArrow">
            <a:avLst>
              <a:gd name="adj1" fmla="val 64722"/>
              <a:gd name="adj2" fmla="val 50000"/>
            </a:avLst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-481415"/>
              <a:satOff val="10166"/>
              <a:lumOff val="27081"/>
              <a:alphaOff val="0"/>
            </a:schemeClr>
          </a:fillRef>
          <a:effectRef idx="0">
            <a:schemeClr val="accent2">
              <a:shade val="80000"/>
              <a:hueOff val="-481415"/>
              <a:satOff val="10166"/>
              <a:lumOff val="27081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r-CA">
              <a:solidFill>
                <a:schemeClr val="bg1"/>
              </a:solidFill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D593351B-5F1E-4365-9705-0824B45EB33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737949" y="4500468"/>
            <a:ext cx="2776524" cy="1886679"/>
          </a:xfrm>
          <a:custGeom>
            <a:avLst/>
            <a:gdLst>
              <a:gd name="connsiteX0" fmla="*/ 0 w 1703628"/>
              <a:gd name="connsiteY0" fmla="*/ 0 h 1886679"/>
              <a:gd name="connsiteX1" fmla="*/ 1703628 w 1703628"/>
              <a:gd name="connsiteY1" fmla="*/ 0 h 1886679"/>
              <a:gd name="connsiteX2" fmla="*/ 1703628 w 1703628"/>
              <a:gd name="connsiteY2" fmla="*/ 1886679 h 1886679"/>
              <a:gd name="connsiteX3" fmla="*/ 0 w 1703628"/>
              <a:gd name="connsiteY3" fmla="*/ 1886679 h 1886679"/>
              <a:gd name="connsiteX4" fmla="*/ 0 w 1703628"/>
              <a:gd name="connsiteY4" fmla="*/ 0 h 188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628" h="1886679">
                <a:moveTo>
                  <a:pt x="0" y="0"/>
                </a:moveTo>
                <a:lnTo>
                  <a:pt x="1703628" y="0"/>
                </a:lnTo>
                <a:lnTo>
                  <a:pt x="1703628" y="1886679"/>
                </a:lnTo>
                <a:lnTo>
                  <a:pt x="0" y="1886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kern="1200" dirty="0">
                <a:solidFill>
                  <a:srgbClr val="065D80"/>
                </a:solidFill>
              </a:rPr>
              <a:t>Ferme de 100 kg/j avec tolérance de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2000" kern="1200" dirty="0">
                <a:solidFill>
                  <a:srgbClr val="065D80"/>
                </a:solidFill>
              </a:rPr>
              <a:t>-15 jours (-1 500 kg)</a:t>
            </a: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43DED298-54A3-FBCA-5AB4-6A336B4E135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8680302" y="4532079"/>
            <a:ext cx="1627632" cy="1886679"/>
          </a:xfrm>
          <a:custGeom>
            <a:avLst/>
            <a:gdLst>
              <a:gd name="connsiteX0" fmla="*/ 0 w 1703628"/>
              <a:gd name="connsiteY0" fmla="*/ 0 h 1886679"/>
              <a:gd name="connsiteX1" fmla="*/ 1703628 w 1703628"/>
              <a:gd name="connsiteY1" fmla="*/ 0 h 1886679"/>
              <a:gd name="connsiteX2" fmla="*/ 1703628 w 1703628"/>
              <a:gd name="connsiteY2" fmla="*/ 1886679 h 1886679"/>
              <a:gd name="connsiteX3" fmla="*/ 0 w 1703628"/>
              <a:gd name="connsiteY3" fmla="*/ 1886679 h 1886679"/>
              <a:gd name="connsiteX4" fmla="*/ 0 w 1703628"/>
              <a:gd name="connsiteY4" fmla="*/ 0 h 188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628" h="1886679">
                <a:moveTo>
                  <a:pt x="0" y="0"/>
                </a:moveTo>
                <a:lnTo>
                  <a:pt x="1703628" y="0"/>
                </a:lnTo>
                <a:lnTo>
                  <a:pt x="1703628" y="1886679"/>
                </a:lnTo>
                <a:lnTo>
                  <a:pt x="0" y="1886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kern="1200" dirty="0">
                <a:solidFill>
                  <a:schemeClr val="bg1"/>
                </a:solidFill>
              </a:rPr>
              <a:t>Offre 100 kg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kern="1200" dirty="0">
                <a:solidFill>
                  <a:schemeClr val="bg1"/>
                </a:solidFill>
              </a:rPr>
              <a:t>(1 jour) :  nouvelle tolérance =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kern="1200" dirty="0">
                <a:solidFill>
                  <a:schemeClr val="bg1"/>
                </a:solidFill>
              </a:rPr>
              <a:t>– 1 400 kg</a:t>
            </a:r>
          </a:p>
        </p:txBody>
      </p: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95483061-C498-9A8C-6B21-80F195AC7FC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792962" y="1943309"/>
            <a:ext cx="1777594" cy="1886679"/>
          </a:xfrm>
          <a:custGeom>
            <a:avLst/>
            <a:gdLst>
              <a:gd name="connsiteX0" fmla="*/ 0 w 1703628"/>
              <a:gd name="connsiteY0" fmla="*/ 0 h 1886679"/>
              <a:gd name="connsiteX1" fmla="*/ 1703628 w 1703628"/>
              <a:gd name="connsiteY1" fmla="*/ 0 h 1886679"/>
              <a:gd name="connsiteX2" fmla="*/ 1703628 w 1703628"/>
              <a:gd name="connsiteY2" fmla="*/ 1886679 h 1886679"/>
              <a:gd name="connsiteX3" fmla="*/ 0 w 1703628"/>
              <a:gd name="connsiteY3" fmla="*/ 1886679 h 1886679"/>
              <a:gd name="connsiteX4" fmla="*/ 0 w 1703628"/>
              <a:gd name="connsiteY4" fmla="*/ 0 h 1886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3628" h="1886679">
                <a:moveTo>
                  <a:pt x="0" y="0"/>
                </a:moveTo>
                <a:lnTo>
                  <a:pt x="1703628" y="0"/>
                </a:lnTo>
                <a:lnTo>
                  <a:pt x="1703628" y="1886679"/>
                </a:lnTo>
                <a:lnTo>
                  <a:pt x="0" y="188667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3576" tIns="163576" rIns="163576" bIns="163576" numCol="1" spcCol="1270" anchor="ctr" anchorCtr="0">
            <a:noAutofit/>
          </a:bodyPr>
          <a:lstStyle/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dirty="0">
                <a:solidFill>
                  <a:schemeClr val="tx1"/>
                </a:solidFill>
              </a:rPr>
              <a:t>Obtient </a:t>
            </a:r>
            <a:r>
              <a:rPr lang="fr-CA" b="1" kern="1200" dirty="0">
                <a:solidFill>
                  <a:schemeClr val="tx1"/>
                </a:solidFill>
              </a:rPr>
              <a:t>100 kg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kern="1200" dirty="0">
                <a:solidFill>
                  <a:schemeClr val="tx1"/>
                </a:solidFill>
              </a:rPr>
              <a:t>(1 jour) :  nouvelle tolérance = </a:t>
            </a:r>
          </a:p>
          <a:p>
            <a:pPr marL="0" lvl="0" indent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b="1" dirty="0">
                <a:solidFill>
                  <a:schemeClr val="tx1"/>
                </a:solidFill>
              </a:rPr>
              <a:t>9</a:t>
            </a:r>
            <a:r>
              <a:rPr lang="fr-CA" b="1" kern="1200" dirty="0">
                <a:solidFill>
                  <a:schemeClr val="tx1"/>
                </a:solidFill>
              </a:rPr>
              <a:t>00 kg</a:t>
            </a:r>
          </a:p>
        </p:txBody>
      </p:sp>
    </p:spTree>
    <p:extLst>
      <p:ext uri="{BB962C8B-B14F-4D97-AF65-F5344CB8AC3E}">
        <p14:creationId xmlns:p14="http://schemas.microsoft.com/office/powerpoint/2010/main" val="2316547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169D3B58-6B7C-B036-0DCB-84F83F65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favoriser la durabilité des fermes par l’échange de crédits?</a:t>
            </a:r>
          </a:p>
        </p:txBody>
      </p:sp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id="{BC07D6F9-B8EC-3BE2-716F-FA23D58CCBD4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CA" b="1" u="sng" dirty="0"/>
              <a:t>Objectif principal </a:t>
            </a:r>
          </a:p>
          <a:p>
            <a:r>
              <a:rPr lang="fr-CA" dirty="0"/>
              <a:t>Offrir un outil additionnel et plus de flexibilité pour les producteurs qui ne sont temporairement pas en mesure de produire tout leur quota ou qui veulent produire plus de lait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C14A4A1-3992-BA38-7577-BE85EC01C66A}"/>
              </a:ext>
            </a:extLst>
          </p:cNvPr>
          <p:cNvSpPr/>
          <p:nvPr/>
        </p:nvSpPr>
        <p:spPr>
          <a:xfrm>
            <a:off x="1269508" y="3805777"/>
            <a:ext cx="8966446" cy="154471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Planification stratégique 2023-2030 : </a:t>
            </a:r>
          </a:p>
          <a:p>
            <a:pPr algn="ctr"/>
            <a:r>
              <a:rPr lang="fr-C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Contribuer à la durabilité des fermes laitières dans toutes les régions : avoir des politiques internes et externes qui contribuent à la rentabilité du plus grand nombre d’entreprises</a:t>
            </a:r>
          </a:p>
        </p:txBody>
      </p:sp>
    </p:spTree>
    <p:extLst>
      <p:ext uri="{BB962C8B-B14F-4D97-AF65-F5344CB8AC3E}">
        <p14:creationId xmlns:p14="http://schemas.microsoft.com/office/powerpoint/2010/main" val="11699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A78E8-6F7F-7A68-98E6-C7D973CDD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2D31A-4332-43B9-36BD-98677DDF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favoriser la durabilité des fermes par l’échange de crédits?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6B43DC-32A4-2B0F-B7A4-D09336EBC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fr-CA" sz="2400" b="1" u="sng" dirty="0"/>
              <a:t>Objectifs secondaires</a:t>
            </a:r>
          </a:p>
          <a:p>
            <a:r>
              <a:rPr lang="fr-CA" sz="2200" b="1" dirty="0"/>
              <a:t>Plus de flexibilité pour la réalisation de projets à la ferme</a:t>
            </a:r>
          </a:p>
          <a:p>
            <a:pPr lvl="1"/>
            <a:r>
              <a:rPr lang="fr-CA" sz="2200" dirty="0"/>
              <a:t>Actuellement, transfert de quota possible durant six mois lors de rénovations : l’échange de crédits pourrait être une alternative ou complémentaire</a:t>
            </a:r>
          </a:p>
          <a:p>
            <a:pPr>
              <a:spcAft>
                <a:spcPts val="1200"/>
              </a:spcAft>
            </a:pPr>
            <a:r>
              <a:rPr lang="fr-CA" sz="2200" b="1" dirty="0"/>
              <a:t>Faire évoluer graduellement le programme pour les cas de force majeure</a:t>
            </a:r>
          </a:p>
          <a:p>
            <a:pPr lvl="1">
              <a:spcAft>
                <a:spcPts val="1200"/>
              </a:spcAft>
            </a:pPr>
            <a:r>
              <a:rPr lang="fr-CA" sz="2200" dirty="0"/>
              <a:t>Pourrait permettre plus de souplesse, si nécessaire</a:t>
            </a:r>
          </a:p>
          <a:p>
            <a:pPr lvl="1">
              <a:spcAft>
                <a:spcPts val="1200"/>
              </a:spcAft>
            </a:pPr>
            <a:r>
              <a:rPr lang="fr-CA" sz="2200" dirty="0"/>
              <a:t>Remplacerait l’émission de quota non cessible servant à équilibrer les prêts aux PLQ</a:t>
            </a:r>
            <a:endParaRPr lang="fr-CA" sz="2200" dirty="0">
              <a:highlight>
                <a:srgbClr val="FFFF00"/>
              </a:highlight>
            </a:endParaRPr>
          </a:p>
          <a:p>
            <a:pPr lvl="2">
              <a:spcAft>
                <a:spcPts val="1200"/>
              </a:spcAft>
            </a:pPr>
            <a:r>
              <a:rPr lang="fr-CA" sz="2200" dirty="0"/>
              <a:t>Débuté en 2019, établie à 1 % depuis juillet 2022</a:t>
            </a:r>
          </a:p>
          <a:p>
            <a:pPr lvl="1">
              <a:spcAft>
                <a:spcPts val="1200"/>
              </a:spcAft>
            </a:pPr>
            <a:r>
              <a:rPr lang="fr-CA" sz="2200" dirty="0"/>
              <a:t>Ferait assumer les coûts de l’utilisation du quota des cas de force majeure uniquement aux producteurs qui souhaitent le produire, plutôt qu’un coût collectif</a:t>
            </a:r>
          </a:p>
          <a:p>
            <a:pPr lvl="2">
              <a:spcAft>
                <a:spcPts val="1200"/>
              </a:spcAft>
            </a:pPr>
            <a:r>
              <a:rPr lang="fr-CA" sz="2200" dirty="0"/>
              <a:t>Entre 0,20 et 0,22 $/hl ces dernières années (± 5 $/kg de MG/j)</a:t>
            </a:r>
          </a:p>
          <a:p>
            <a:pPr>
              <a:spcAft>
                <a:spcPts val="1200"/>
              </a:spcAft>
            </a:pPr>
            <a:endParaRPr lang="fr-CA" sz="2400" dirty="0"/>
          </a:p>
          <a:p>
            <a:pPr>
              <a:spcAft>
                <a:spcPts val="1200"/>
              </a:spcAft>
            </a:pP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352374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4F8B4-917B-9E55-5403-D503613EE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AB2450F-F763-D528-BA44-BDBE80DD9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816345"/>
              </p:ext>
            </p:extLst>
          </p:nvPr>
        </p:nvGraphicFramePr>
        <p:xfrm>
          <a:off x="3981372" y="2192851"/>
          <a:ext cx="7964662" cy="358521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68830">
                  <a:extLst>
                    <a:ext uri="{9D8B030D-6E8A-4147-A177-3AD203B41FA5}">
                      <a16:colId xmlns:a16="http://schemas.microsoft.com/office/drawing/2014/main" val="2015293035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val="3036836957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val="2536655184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val="2439248401"/>
                    </a:ext>
                  </a:extLst>
                </a:gridCol>
                <a:gridCol w="1473958">
                  <a:extLst>
                    <a:ext uri="{9D8B030D-6E8A-4147-A177-3AD203B41FA5}">
                      <a16:colId xmlns:a16="http://schemas.microsoft.com/office/drawing/2014/main" val="1013890256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Nombre de </a:t>
                      </a:r>
                    </a:p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fois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Non reportable 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Hors quota</a:t>
                      </a:r>
                    </a:p>
                  </a:txBody>
                  <a:tcPr marL="9525" marR="9525" marT="9525" marB="0" anchor="ctr"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20062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9525" marR="9525" marT="9525" marB="0" anchor="ctr">
                    <a:solidFill>
                      <a:srgbClr val="4A9B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Nombre de producteurs</a:t>
                      </a:r>
                    </a:p>
                  </a:txBody>
                  <a:tcPr marL="9525" marR="9525" marT="9525" marB="0" anchor="ctr">
                    <a:solidFill>
                      <a:srgbClr val="4A9B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4A9B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Nombre de producteurs</a:t>
                      </a:r>
                    </a:p>
                  </a:txBody>
                  <a:tcPr marL="9525" marR="9525" marT="9525" marB="0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77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Aucune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effectLst/>
                          <a:latin typeface="Calibri" panose="020F0502020204030204" pitchFamily="34" charset="0"/>
                        </a:rPr>
                        <a:t>1 337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effectLst/>
                          <a:latin typeface="Calibri" panose="020F0502020204030204" pitchFamily="34" charset="0"/>
                        </a:rPr>
                        <a:t>33 %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effectLst/>
                          <a:latin typeface="Calibri" panose="020F0502020204030204" pitchFamily="34" charset="0"/>
                        </a:rPr>
                        <a:t>2 798</a:t>
                      </a:r>
                    </a:p>
                  </a:txBody>
                  <a:tcPr marL="9525" marR="9525" marT="9525" marB="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effectLst/>
                          <a:latin typeface="Calibri" panose="020F0502020204030204" pitchFamily="34" charset="0"/>
                        </a:rPr>
                        <a:t>68 %</a:t>
                      </a:r>
                    </a:p>
                  </a:txBody>
                  <a:tcPr marL="9525" marR="9525" marT="9525" marB="0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23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Au moins une fois en 36 mois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fr-CA" sz="2200" b="1" i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2 752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fr-CA" sz="2200" b="1" i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fr-CA" sz="2200" b="1" i="0" u="none" strike="noStrike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1 291</a:t>
                      </a:r>
                    </a:p>
                  </a:txBody>
                  <a:tcPr marL="9525" marR="9525" marT="9525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buNone/>
                      </a:pPr>
                      <a:r>
                        <a:rPr lang="fr-CA" sz="2200" b="1" i="0" u="none" strike="noStrike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32 %</a:t>
                      </a:r>
                    </a:p>
                  </a:txBody>
                  <a:tcPr marL="9525" marR="9525" marT="9525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16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1-12 mois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>
                          <a:effectLst/>
                          <a:latin typeface="Calibri" panose="020F0502020204030204" pitchFamily="34" charset="0"/>
                        </a:rPr>
                        <a:t>1 374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>
                          <a:effectLst/>
                          <a:latin typeface="Calibri" panose="020F0502020204030204" pitchFamily="34" charset="0"/>
                        </a:rPr>
                        <a:t>33 %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>
                          <a:effectLst/>
                          <a:latin typeface="Calibri" panose="020F0502020204030204" pitchFamily="34" charset="0"/>
                        </a:rPr>
                        <a:t>1 167</a:t>
                      </a:r>
                    </a:p>
                  </a:txBody>
                  <a:tcPr marL="9525" marR="9525" marT="9525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>
                          <a:effectLst/>
                          <a:latin typeface="Calibri" panose="020F0502020204030204" pitchFamily="34" charset="0"/>
                        </a:rPr>
                        <a:t>29 %</a:t>
                      </a:r>
                    </a:p>
                  </a:txBody>
                  <a:tcPr marL="9525" marR="9525" marT="9525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941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13-35 mois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effectLst/>
                          <a:latin typeface="Calibri" panose="020F0502020204030204" pitchFamily="34" charset="0"/>
                        </a:rPr>
                        <a:t>1 179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effectLst/>
                          <a:latin typeface="Calibri" panose="020F0502020204030204" pitchFamily="34" charset="0"/>
                        </a:rPr>
                        <a:t>29 %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effectLst/>
                          <a:latin typeface="Calibri" panose="020F0502020204030204" pitchFamily="34" charset="0"/>
                        </a:rPr>
                        <a:t>  3 %</a:t>
                      </a:r>
                    </a:p>
                  </a:txBody>
                  <a:tcPr marL="9525" marR="9525" marT="9525" marB="0" anchor="ctr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3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effectLst/>
                          <a:latin typeface="Calibri" panose="020F0502020204030204" pitchFamily="34" charset="0"/>
                        </a:rPr>
                        <a:t>199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effectLst/>
                          <a:latin typeface="Calibri" panose="020F0502020204030204" pitchFamily="34" charset="0"/>
                        </a:rPr>
                        <a:t>5 %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0" i="0" u="none" strike="noStrike" dirty="0">
                          <a:effectLst/>
                          <a:latin typeface="Calibri" panose="020F0502020204030204" pitchFamily="34" charset="0"/>
                        </a:rPr>
                        <a:t>  0 %</a:t>
                      </a:r>
                    </a:p>
                  </a:txBody>
                  <a:tcPr marL="9525" marR="9525" marT="9525" marB="0" anchor="ctr">
                    <a:solidFill>
                      <a:srgbClr val="E1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210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4 089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100 %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4 089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CA" sz="2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100 %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14861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9A9A0EE5-7C1C-223A-DF67-100C4DED0AE7}"/>
              </a:ext>
            </a:extLst>
          </p:cNvPr>
          <p:cNvSpPr txBox="1"/>
          <p:nvPr/>
        </p:nvSpPr>
        <p:spPr>
          <a:xfrm>
            <a:off x="4202822" y="1411248"/>
            <a:ext cx="779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Nombre de producteurs en non reportable ou hors quota d’août 2022 à juillet 2025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348BEF-ABE3-BD58-CB87-053729138A45}"/>
              </a:ext>
            </a:extLst>
          </p:cNvPr>
          <p:cNvSpPr txBox="1"/>
          <p:nvPr/>
        </p:nvSpPr>
        <p:spPr>
          <a:xfrm>
            <a:off x="3981372" y="5784296"/>
            <a:ext cx="595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Producteurs présents sur l’ensemble de la période de 36 mois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CFB94943-D471-7E32-CEBE-860BD64F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843"/>
            <a:ext cx="9532150" cy="634115"/>
          </a:xfrm>
        </p:spPr>
        <p:txBody>
          <a:bodyPr/>
          <a:lstStyle/>
          <a:p>
            <a:r>
              <a:rPr lang="fr-CA" dirty="0"/>
              <a:t>Qui pourrait utiliser un échange de crédits?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6982BC0-A67E-F730-E98E-33815094219A}"/>
              </a:ext>
            </a:extLst>
          </p:cNvPr>
          <p:cNvSpPr/>
          <p:nvPr/>
        </p:nvSpPr>
        <p:spPr>
          <a:xfrm>
            <a:off x="3981373" y="3590138"/>
            <a:ext cx="8020744" cy="720604"/>
          </a:xfrm>
          <a:prstGeom prst="roundRect">
            <a:avLst/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F99543C-4615-5AD8-2E04-1C40DF1F5C95}"/>
              </a:ext>
            </a:extLst>
          </p:cNvPr>
          <p:cNvSpPr txBox="1"/>
          <p:nvPr/>
        </p:nvSpPr>
        <p:spPr>
          <a:xfrm>
            <a:off x="121126" y="2847258"/>
            <a:ext cx="3804163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CA" sz="2400" b="1" dirty="0">
                <a:solidFill>
                  <a:srgbClr val="306E84"/>
                </a:solidFill>
              </a:rPr>
              <a:t>Tout producteur qui souhaite se repositionner dans sa tolérance, soit à la hausse ou à la baisse</a:t>
            </a:r>
          </a:p>
          <a:p>
            <a:pPr>
              <a:spcAft>
                <a:spcPts val="1200"/>
              </a:spcAft>
            </a:pPr>
            <a:br>
              <a:rPr lang="fr-CA" sz="2400" dirty="0"/>
            </a:b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20976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A2F59-579B-3C8C-3163-4F92A59BC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vache, bétail, mammifère, laitier&#10;&#10;Description générée automatiquement">
            <a:extLst>
              <a:ext uri="{FF2B5EF4-FFF2-40B4-BE49-F238E27FC236}">
                <a16:creationId xmlns:a16="http://schemas.microsoft.com/office/drawing/2014/main" id="{E8FAA7FD-BCC6-E986-CC01-652A2B047E4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 t="361" r="10068" b="642"/>
          <a:stretch>
            <a:fillRect/>
          </a:stretch>
        </p:blipFill>
        <p:spPr>
          <a:xfrm>
            <a:off x="501805" y="468630"/>
            <a:ext cx="5076627" cy="6000750"/>
          </a:xfrm>
          <a:prstGeom prst="snipRoundRect">
            <a:avLst>
              <a:gd name="adj1" fmla="val 24996"/>
              <a:gd name="adj2" fmla="val 0"/>
            </a:avLst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0D7E1C-6CD9-D3C5-52E7-CE3EE2AC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011" y="2648719"/>
            <a:ext cx="5076629" cy="1299570"/>
          </a:xfrm>
        </p:spPr>
        <p:txBody>
          <a:bodyPr anchor="ctr">
            <a:noAutofit/>
          </a:bodyPr>
          <a:lstStyle/>
          <a:p>
            <a:r>
              <a:rPr lang="fr-CA" sz="4000" dirty="0">
                <a:ea typeface="+mn-ea"/>
                <a:cs typeface="+mn-cs"/>
              </a:rPr>
              <a:t>Quels sont les paramètres proposés?</a:t>
            </a:r>
          </a:p>
        </p:txBody>
      </p:sp>
    </p:spTree>
    <p:extLst>
      <p:ext uri="{BB962C8B-B14F-4D97-AF65-F5344CB8AC3E}">
        <p14:creationId xmlns:p14="http://schemas.microsoft.com/office/powerpoint/2010/main" val="3306076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88FED-CD25-C4C2-AE70-896A9F0C7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71ED1-4FED-233F-AB91-C605C3D92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Tous les producteurs peuvent céder ou obtenir des crédits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2659BF22-D1A8-B4BD-3CAE-B7A93151E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1935637"/>
              </p:ext>
            </p:extLst>
          </p:nvPr>
        </p:nvGraphicFramePr>
        <p:xfrm>
          <a:off x="838200" y="1531558"/>
          <a:ext cx="10138296" cy="3436681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3618561">
                  <a:extLst>
                    <a:ext uri="{9D8B030D-6E8A-4147-A177-3AD203B41FA5}">
                      <a16:colId xmlns:a16="http://schemas.microsoft.com/office/drawing/2014/main" val="4008843074"/>
                    </a:ext>
                  </a:extLst>
                </a:gridCol>
                <a:gridCol w="6519735">
                  <a:extLst>
                    <a:ext uri="{9D8B030D-6E8A-4147-A177-3AD203B41FA5}">
                      <a16:colId xmlns:a16="http://schemas.microsoft.com/office/drawing/2014/main" val="3622920985"/>
                    </a:ext>
                  </a:extLst>
                </a:gridCol>
              </a:tblGrid>
              <a:tr h="1223881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Producteurs qui peuvent céder ou obtenir des quantités</a:t>
                      </a:r>
                      <a:endParaRPr lang="fr-CA" sz="2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>
                        <a:buNone/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Tous les producteurs peuvent céder ou obtenir des crédits</a:t>
                      </a:r>
                      <a:endParaRPr lang="fr-CA" sz="2200" b="0" u="non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7025795"/>
                  </a:ext>
                </a:extLst>
              </a:tr>
              <a:tr h="11064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33500" algn="l"/>
                        </a:tabLst>
                        <a:defRPr/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Quantités qui peuvent être cédées</a:t>
                      </a:r>
                      <a:endParaRPr lang="fr-CA" sz="2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ctr" latinLnBrk="0" hangingPunct="1">
                        <a:buFont typeface="Calibri" panose="020F0502020204030204" pitchFamily="34" charset="0"/>
                        <a:buChar char="→"/>
                        <a:tabLst>
                          <a:tab pos="1333500" algn="l"/>
                        </a:tabLst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Chaque 1 kg cédé fait monter la tolérance de 1 kg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→"/>
                        <a:tabLst>
                          <a:tab pos="1333500" algn="l"/>
                        </a:tabLst>
                        <a:defRPr/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Possibilité de céder des kg de la tolérance disponible, jusqu’à ce qu’elle atteigne le maximum de + 10 jours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8301140"/>
                  </a:ext>
                </a:extLst>
              </a:tr>
              <a:tr h="11064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  <a:tabLst>
                          <a:tab pos="1333500" algn="l"/>
                        </a:tabLst>
                      </a:pPr>
                      <a:r>
                        <a:rPr lang="fr-CA" sz="2200" b="1" u="none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Quantités qui peuvent être obtenues</a:t>
                      </a:r>
                      <a:endParaRPr lang="fr-CA" sz="2200" b="1" u="none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indent="-342900" algn="l" defTabSz="914400" rtl="0" eaLnBrk="1" fontAlgn="ctr" latinLnBrk="0" hangingPunct="1">
                        <a:buFont typeface="Calibri" panose="020F0502020204030204" pitchFamily="34" charset="0"/>
                        <a:buChar char="→"/>
                        <a:tabLst>
                          <a:tab pos="1333500" algn="l"/>
                        </a:tabLst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Chaque 1 kg obtenu fait baisser la tolérance de 1 kg</a:t>
                      </a:r>
                    </a:p>
                    <a:p>
                      <a:pPr marL="342900" marR="0" lvl="0" indent="-34290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alibri" panose="020F0502020204030204" pitchFamily="34" charset="0"/>
                        <a:buChar char="→"/>
                        <a:tabLst>
                          <a:tab pos="1333500" algn="l"/>
                        </a:tabLst>
                        <a:defRPr/>
                      </a:pPr>
                      <a:r>
                        <a:rPr lang="fr-CA" sz="2200" b="0" u="none" kern="1200" dirty="0">
                          <a:solidFill>
                            <a:schemeClr val="tx1"/>
                          </a:solidFill>
                        </a:rPr>
                        <a:t>Possibilité d’obtenir des kg pour réduire la tolérance, jusqu’à ce qu’elle atteigne le minimum de – 15 jours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7055014"/>
                  </a:ext>
                </a:extLst>
              </a:tr>
            </a:tbl>
          </a:graphicData>
        </a:graphic>
      </p:graphicFrame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C2F1B40A-F3D1-015C-E285-DBC4DB3E4D90}"/>
              </a:ext>
            </a:extLst>
          </p:cNvPr>
          <p:cNvSpPr/>
          <p:nvPr/>
        </p:nvSpPr>
        <p:spPr>
          <a:xfrm>
            <a:off x="3092687" y="5144575"/>
            <a:ext cx="5544106" cy="1331173"/>
          </a:xfrm>
          <a:prstGeom prst="roundRect">
            <a:avLst/>
          </a:prstGeom>
          <a:solidFill>
            <a:srgbClr val="D5A656"/>
          </a:solidFill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Simple pour les producteurs</a:t>
            </a:r>
          </a:p>
          <a:p>
            <a:pPr marL="342900" indent="-342900"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 de critères qui limitent les actions</a:t>
            </a:r>
          </a:p>
          <a:p>
            <a:pPr marL="342900" indent="-342900">
              <a:buClr>
                <a:schemeClr val="bg1"/>
              </a:buClr>
              <a:buFont typeface="Calibri" panose="020F0502020204030204" pitchFamily="34" charset="0"/>
              <a:buChar char="→"/>
            </a:pPr>
            <a:r>
              <a:rPr lang="fr-C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Offre un maximum de flexibilité</a:t>
            </a:r>
          </a:p>
        </p:txBody>
      </p:sp>
    </p:spTree>
    <p:extLst>
      <p:ext uri="{BB962C8B-B14F-4D97-AF65-F5344CB8AC3E}">
        <p14:creationId xmlns:p14="http://schemas.microsoft.com/office/powerpoint/2010/main" val="8573507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heme/theme1.xml><?xml version="1.0" encoding="utf-8"?>
<a:theme xmlns:a="http://schemas.openxmlformats.org/drawingml/2006/main" name="Thème Office">
  <a:themeElements>
    <a:clrScheme name="AGA 2025">
      <a:dk1>
        <a:sysClr val="windowText" lastClr="000000"/>
      </a:dk1>
      <a:lt1>
        <a:sysClr val="window" lastClr="FFFFFF"/>
      </a:lt1>
      <a:dk2>
        <a:srgbClr val="136C83"/>
      </a:dk2>
      <a:lt2>
        <a:srgbClr val="E7E6E6"/>
      </a:lt2>
      <a:accent1>
        <a:srgbClr val="4A9BBC"/>
      </a:accent1>
      <a:accent2>
        <a:srgbClr val="C1363C"/>
      </a:accent2>
      <a:accent3>
        <a:srgbClr val="A5A5A5"/>
      </a:accent3>
      <a:accent4>
        <a:srgbClr val="D8D8D8"/>
      </a:accent4>
      <a:accent5>
        <a:srgbClr val="8CBFD4"/>
      </a:accent5>
      <a:accent6>
        <a:srgbClr val="136C83"/>
      </a:accent6>
      <a:hlink>
        <a:srgbClr val="C1363C"/>
      </a:hlink>
      <a:folHlink>
        <a:srgbClr val="4A9BB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ersonnalisé 3">
      <a:dk1>
        <a:sysClr val="windowText" lastClr="000000"/>
      </a:dk1>
      <a:lt1>
        <a:sysClr val="window" lastClr="FFFFFF"/>
      </a:lt1>
      <a:dk2>
        <a:srgbClr val="3A3A3C"/>
      </a:dk2>
      <a:lt2>
        <a:srgbClr val="EFEFF1"/>
      </a:lt2>
      <a:accent1>
        <a:srgbClr val="4298B5"/>
      </a:accent1>
      <a:accent2>
        <a:srgbClr val="4298B5"/>
      </a:accent2>
      <a:accent3>
        <a:srgbClr val="3A3A3C"/>
      </a:accent3>
      <a:accent4>
        <a:srgbClr val="EFEFF1"/>
      </a:accent4>
      <a:accent5>
        <a:srgbClr val="87878B"/>
      </a:accent5>
      <a:accent6>
        <a:srgbClr val="4298B5"/>
      </a:accent6>
      <a:hlink>
        <a:srgbClr val="9E9292"/>
      </a:hlink>
      <a:folHlink>
        <a:srgbClr val="353334"/>
      </a:folHlink>
    </a:clrScheme>
    <a:fontScheme name="Custom 2">
      <a:majorFont>
        <a:latin typeface="Montserra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8024cdb6-10bc-4514-a5b2-b9ff561d7888">
      <Terms xmlns="http://schemas.microsoft.com/office/infopath/2007/PartnerControls"/>
    </TaxKeywordTaxHTField>
    <D_x00e9_tail xmlns="d2239115-dcfd-413b-99d1-0d513aa06816" xsi:nil="true"/>
    <TaxCatchAll xmlns="8024cdb6-10bc-4514-a5b2-b9ff561d7888"/>
    <Date xmlns="d2239115-dcfd-413b-99d1-0d513aa06816" xsi:nil="true"/>
    <Description0 xmlns="d2239115-dcfd-413b-99d1-0d513aa0681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10B8B7470FF445A9DB1A50AF5CEA7B" ma:contentTypeVersion="8" ma:contentTypeDescription="Crée un document." ma:contentTypeScope="" ma:versionID="cd09696b5c4dc94432ddb627f0e78301">
  <xsd:schema xmlns:xsd="http://www.w3.org/2001/XMLSchema" xmlns:xs="http://www.w3.org/2001/XMLSchema" xmlns:p="http://schemas.microsoft.com/office/2006/metadata/properties" xmlns:ns2="8024cdb6-10bc-4514-a5b2-b9ff561d7888" xmlns:ns3="d2239115-dcfd-413b-99d1-0d513aa06816" targetNamespace="http://schemas.microsoft.com/office/2006/metadata/properties" ma:root="true" ma:fieldsID="3ebc06055e5cbda1b75d5e1db705ae2c" ns2:_="" ns3:_="">
    <xsd:import namespace="8024cdb6-10bc-4514-a5b2-b9ff561d7888"/>
    <xsd:import namespace="d2239115-dcfd-413b-99d1-0d513aa06816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Description0" minOccurs="0"/>
                <xsd:element ref="ns2:SharedWithUsers" minOccurs="0"/>
                <xsd:element ref="ns2:SharedWithDetails" minOccurs="0"/>
                <xsd:element ref="ns3:Date" minOccurs="0"/>
                <xsd:element ref="ns3:D_x00e9_tai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24cdb6-10bc-4514-a5b2-b9ff561d7888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Mots clés d’entreprise" ma:fieldId="{23f27201-bee3-471e-b2e7-b64fd8b7ca38}" ma:taxonomyMulti="true" ma:sspId="c6bc0578-3bac-4ce9-bef4-d11aa226242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a32923e5-488a-4bf1-8a7e-052ce2ecdad9}" ma:internalName="TaxCatchAll" ma:showField="CatchAllData" ma:web="8024cdb6-10bc-4514-a5b2-b9ff561d78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2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239115-dcfd-413b-99d1-0d513aa06816" elementFormDefault="qualified">
    <xsd:import namespace="http://schemas.microsoft.com/office/2006/documentManagement/types"/>
    <xsd:import namespace="http://schemas.microsoft.com/office/infopath/2007/PartnerControls"/>
    <xsd:element name="Description0" ma:index="11" nillable="true" ma:displayName="Description" ma:list="{15366877-a5ad-4c3b-9732-3706409e7483}" ma:internalName="Description0" ma:showField="Title">
      <xsd:simpleType>
        <xsd:restriction base="dms:Lookup"/>
      </xsd:simpleType>
    </xsd:element>
    <xsd:element name="Date" ma:index="14" nillable="true" ma:displayName="Date" ma:format="DateOnly" ma:internalName="Date">
      <xsd:simpleType>
        <xsd:restriction base="dms:DateTime"/>
      </xsd:simpleType>
    </xsd:element>
    <xsd:element name="D_x00e9_tail" ma:index="15" nillable="true" ma:displayName="Détail" ma:internalName="D_x00e9_tail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974F58-3BD3-434A-B655-736718DACA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C0A3E0-3043-4E20-B411-FB5CA5EE7380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  <ds:schemaRef ds:uri="8024cdb6-10bc-4514-a5b2-b9ff561d7888"/>
    <ds:schemaRef ds:uri="http://purl.org/dc/elements/1.1/"/>
    <ds:schemaRef ds:uri="http://schemas.openxmlformats.org/package/2006/metadata/core-properties"/>
    <ds:schemaRef ds:uri="d2239115-dcfd-413b-99d1-0d513aa0681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D533E29-4909-493A-9974-5F64EE43F3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24cdb6-10bc-4514-a5b2-b9ff561d7888"/>
    <ds:schemaRef ds:uri="d2239115-dcfd-413b-99d1-0d513aa068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8176</TotalTime>
  <Words>2222</Words>
  <Application>Microsoft Office PowerPoint</Application>
  <PresentationFormat>Grand écran</PresentationFormat>
  <Paragraphs>311</Paragraphs>
  <Slides>25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35" baseType="lpstr">
      <vt:lpstr>Arial</vt:lpstr>
      <vt:lpstr>Arial,Sans-Serif</vt:lpstr>
      <vt:lpstr>Avenir Next LT Pro Light</vt:lpstr>
      <vt:lpstr>Calibri</vt:lpstr>
      <vt:lpstr>Calibri Light</vt:lpstr>
      <vt:lpstr>Courier New</vt:lpstr>
      <vt:lpstr>Franklin Gothic Book</vt:lpstr>
      <vt:lpstr>Wingdings</vt:lpstr>
      <vt:lpstr>Thème Office</vt:lpstr>
      <vt:lpstr>Office Theme</vt:lpstr>
      <vt:lpstr>Échange de crédits</vt:lpstr>
      <vt:lpstr>Résolution provinciale adoptée en avril 2025</vt:lpstr>
      <vt:lpstr>Rappel : Tolérance</vt:lpstr>
      <vt:lpstr>Rappel : qu’est-ce que l’échange de crédits?</vt:lpstr>
      <vt:lpstr>Comment favoriser la durabilité des fermes par l’échange de crédits?</vt:lpstr>
      <vt:lpstr>Comment favoriser la durabilité des fermes par l’échange de crédits?</vt:lpstr>
      <vt:lpstr>Qui pourrait utiliser un échange de crédits?</vt:lpstr>
      <vt:lpstr>Quels sont les paramètres proposés?</vt:lpstr>
      <vt:lpstr>Tous les producteurs peuvent céder ou obtenir des crédits</vt:lpstr>
      <vt:lpstr>Possibilité de céder et d’acquérir l’équivalent de 25 jours sur 12 mois mobiles</vt:lpstr>
      <vt:lpstr>Exemple en rappel</vt:lpstr>
      <vt:lpstr>Exemple simplifié de l’échange</vt:lpstr>
      <vt:lpstr>Exemple simplifié de l’échange</vt:lpstr>
      <vt:lpstr>Prix d’échange fixe et quantités réparties au prorata</vt:lpstr>
      <vt:lpstr>Crédits des cas de force majeure dirigés sur l’échange</vt:lpstr>
      <vt:lpstr>Quelles autres pistes ont été étudiées?</vt:lpstr>
      <vt:lpstr>Et l’impact sur le droit de produire?</vt:lpstr>
      <vt:lpstr>Pourquoi dit-on que le non reportable est mis en commun à P5?</vt:lpstr>
      <vt:lpstr>Quel sera l’ajustement final sur le quota?</vt:lpstr>
      <vt:lpstr>Qu’est-ce que ça peut représenter  comme production échangée annuellement?</vt:lpstr>
      <vt:lpstr>Est-ce que j'ai l'assurance de récupérer le 2,3 % d'ajustement du droit de produire?</vt:lpstr>
      <vt:lpstr>À quel moment un échange de crédits pourrait-il voir le jour?</vt:lpstr>
      <vt:lpstr>Comment favoriser la durabilité des fermes par l’échange de crédits?</vt:lpstr>
      <vt:lpstr>Merci de votre attention. Des questions?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Isabelle Régnier</dc:creator>
  <cp:lastModifiedBy>Jérôme St-Pierre</cp:lastModifiedBy>
  <cp:revision>635</cp:revision>
  <dcterms:created xsi:type="dcterms:W3CDTF">2025-03-05T16:02:32Z</dcterms:created>
  <dcterms:modified xsi:type="dcterms:W3CDTF">2025-12-19T20:54:19Z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0x010100CF10B8B7470FF445A9DB1A50AF5CEA7B</vt:lpwstr>
  </property>
  <property fmtid="{D5CDD505-2E9C-101B-9397-08002B2CF9AE}" pid="3" name="TaxKeyword">
    <vt:lpwstr/>
  </property>
</Properties>
</file>